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424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40" r:id="rId12"/>
    <p:sldId id="439" r:id="rId13"/>
    <p:sldId id="442" r:id="rId14"/>
    <p:sldId id="456" r:id="rId15"/>
    <p:sldId id="445" r:id="rId16"/>
    <p:sldId id="441" r:id="rId17"/>
    <p:sldId id="443" r:id="rId18"/>
    <p:sldId id="426" r:id="rId19"/>
    <p:sldId id="444" r:id="rId20"/>
    <p:sldId id="464" r:id="rId21"/>
    <p:sldId id="465" r:id="rId22"/>
    <p:sldId id="459" r:id="rId23"/>
    <p:sldId id="412" r:id="rId24"/>
    <p:sldId id="446" r:id="rId25"/>
    <p:sldId id="453" r:id="rId26"/>
    <p:sldId id="457" r:id="rId27"/>
    <p:sldId id="454" r:id="rId28"/>
    <p:sldId id="461" r:id="rId29"/>
    <p:sldId id="462" r:id="rId30"/>
    <p:sldId id="455" r:id="rId31"/>
    <p:sldId id="451" r:id="rId32"/>
    <p:sldId id="448" r:id="rId33"/>
    <p:sldId id="450" r:id="rId34"/>
    <p:sldId id="463" r:id="rId35"/>
    <p:sldId id="452" r:id="rId36"/>
    <p:sldId id="4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6" autoAdjust="0"/>
    <p:restoredTop sz="87853" autoAdjust="0"/>
  </p:normalViewPr>
  <p:slideViewPr>
    <p:cSldViewPr snapToGrid="0">
      <p:cViewPr>
        <p:scale>
          <a:sx n="70" d="100"/>
          <a:sy n="70" d="100"/>
        </p:scale>
        <p:origin x="-1061" y="-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43211-BAFB-4842-A6A4-77CBB0416F4F}" type="doc">
      <dgm:prSet loTypeId="urn:microsoft.com/office/officeart/2005/8/layout/chevron2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1043FE-4FCF-455F-A370-B5143D88BC83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</a:t>
          </a:r>
          <a:endParaRPr lang="en-US" dirty="0">
            <a:latin typeface="Garamond" pitchFamily="18" charset="0"/>
          </a:endParaRPr>
        </a:p>
      </dgm:t>
    </dgm:pt>
    <dgm:pt modelId="{2D414E68-FFBC-4FFD-84AD-144A548175E4}" type="parTrans" cxnId="{04787541-9039-4549-A68E-84ED40FED16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772A04AB-3959-4810-869C-30FE2219449F}" type="sibTrans" cxnId="{04787541-9039-4549-A68E-84ED40FED16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82BBE86C-FF94-45FD-9F64-0FCD23655ADF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</a:t>
          </a:r>
          <a:r>
            <a:rPr lang="en-US" altLang="zh-CN" sz="3200" dirty="0" smtClean="0">
              <a:latin typeface="Garamond" pitchFamily="18" charset="0"/>
            </a:rPr>
            <a:t>6</a:t>
          </a:r>
          <a:r>
            <a:rPr lang="zh-CN" altLang="en-US" sz="3200" dirty="0" smtClean="0">
              <a:latin typeface="Garamond" pitchFamily="18" charset="0"/>
            </a:rPr>
            <a:t>年</a:t>
          </a:r>
          <a:r>
            <a:rPr lang="en-US" sz="3200" dirty="0" smtClean="0">
              <a:latin typeface="Garamond" pitchFamily="18" charset="0"/>
            </a:rPr>
            <a:t>03</a:t>
          </a:r>
          <a:r>
            <a:rPr lang="zh-CN" altLang="en-US" sz="3200" dirty="0" smtClean="0">
              <a:latin typeface="Garamond" pitchFamily="18" charset="0"/>
            </a:rPr>
            <a:t>月</a:t>
          </a:r>
          <a:endParaRPr lang="en-US" sz="3200" dirty="0">
            <a:latin typeface="Garamond" pitchFamily="18" charset="0"/>
          </a:endParaRPr>
        </a:p>
      </dgm:t>
    </dgm:pt>
    <dgm:pt modelId="{FB6289CB-C8FE-4AD7-B176-F9BAFBEBF4A9}" type="parTrans" cxnId="{AE9EA146-04EA-42DF-A798-C401A838D9AE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4D37F9D7-C784-4A74-8597-94D8699ABEE5}" type="sibTrans" cxnId="{AE9EA146-04EA-42DF-A798-C401A838D9AE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E7A34E1-533B-4B06-B843-43693F7B975E}">
      <dgm:prSet phldrT="[文本]" custT="1"/>
      <dgm:spPr/>
      <dgm:t>
        <a:bodyPr/>
        <a:lstStyle/>
        <a:p>
          <a:r>
            <a:rPr lang="en-US" sz="3200" dirty="0" err="1" smtClean="0">
              <a:latin typeface="Garamond" pitchFamily="18" charset="0"/>
            </a:rPr>
            <a:t>AlphaGo</a:t>
          </a:r>
          <a:r>
            <a:rPr lang="en-US" sz="3200" dirty="0" smtClean="0">
              <a:latin typeface="Garamond" pitchFamily="18" charset="0"/>
            </a:rPr>
            <a:t>(1.0) </a:t>
          </a:r>
          <a:r>
            <a:rPr lang="en-US" sz="3200" b="1" dirty="0" smtClean="0">
              <a:solidFill>
                <a:srgbClr val="FF0000"/>
              </a:solidFill>
              <a:latin typeface="Garamond" pitchFamily="18" charset="0"/>
            </a:rPr>
            <a:t>4 : 1 </a:t>
          </a:r>
          <a:r>
            <a:rPr lang="zh-CN" altLang="en-US" sz="3200" b="1" dirty="0" smtClean="0">
              <a:solidFill>
                <a:schemeClr val="tx1"/>
              </a:solidFill>
              <a:latin typeface="Garamond" pitchFamily="18" charset="0"/>
            </a:rPr>
            <a:t>李世石</a:t>
          </a:r>
          <a:endParaRPr lang="en-US" sz="3200" dirty="0">
            <a:solidFill>
              <a:schemeClr val="tx1"/>
            </a:solidFill>
            <a:latin typeface="Garamond" pitchFamily="18" charset="0"/>
          </a:endParaRPr>
        </a:p>
      </dgm:t>
    </dgm:pt>
    <dgm:pt modelId="{029CBC58-AF51-407F-9278-591E3D2AC264}" type="parTrans" cxnId="{7CE4AB1C-8355-44E2-ACBE-10805B06BBA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DF6D10C3-638B-4E46-A73D-74CE0B634724}" type="sibTrans" cxnId="{7CE4AB1C-8355-44E2-ACBE-10805B06BBA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AA4A1FD-E684-4C86-8440-C7F94D37BD75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II</a:t>
          </a:r>
          <a:endParaRPr lang="en-US" dirty="0">
            <a:latin typeface="Garamond" pitchFamily="18" charset="0"/>
          </a:endParaRPr>
        </a:p>
      </dgm:t>
    </dgm:pt>
    <dgm:pt modelId="{A43262E9-B43E-497D-89E4-6A9A2AA277CA}" type="parTrans" cxnId="{D8FB6116-6AAE-4354-AE78-5ECD856C5E3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C73D1294-ED9D-476C-B2EE-C39BFA88B111}" type="sibTrans" cxnId="{D8FB6116-6AAE-4354-AE78-5ECD856C5E3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22C6D908-C4A0-4EFC-97BB-93AC5D64A5A0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2017</a:t>
          </a:r>
          <a:r>
            <a:rPr lang="zh-CN" altLang="en-US" sz="3200" dirty="0" smtClean="0">
              <a:latin typeface="Garamond" pitchFamily="18" charset="0"/>
            </a:rPr>
            <a:t>年</a:t>
          </a:r>
          <a:r>
            <a:rPr lang="en-US" sz="3200" dirty="0" smtClean="0">
              <a:latin typeface="Garamond" pitchFamily="18" charset="0"/>
            </a:rPr>
            <a:t>05</a:t>
          </a:r>
          <a:r>
            <a:rPr lang="zh-CN" altLang="en-US" sz="3200" dirty="0" smtClean="0">
              <a:latin typeface="Garamond" pitchFamily="18" charset="0"/>
            </a:rPr>
            <a:t>月</a:t>
          </a:r>
          <a:endParaRPr lang="en-US" sz="3200" dirty="0">
            <a:latin typeface="Garamond" pitchFamily="18" charset="0"/>
          </a:endParaRPr>
        </a:p>
      </dgm:t>
    </dgm:pt>
    <dgm:pt modelId="{B01D48CE-B34E-40C5-8D0E-456CB5913AB4}" type="parTrans" cxnId="{815329DA-19E7-42F0-8D1C-9737ABD840FC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508BE536-344C-4425-B8F4-9C7DAA3862D9}" type="sibTrans" cxnId="{815329DA-19E7-42F0-8D1C-9737ABD840FC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33FC468-FF8B-4787-AD50-8BF09F19C894}">
      <dgm:prSet phldrT="[文本]" custT="1"/>
      <dgm:spPr/>
      <dgm:t>
        <a:bodyPr/>
        <a:lstStyle/>
        <a:p>
          <a:r>
            <a:rPr lang="en-US" sz="3200" dirty="0" err="1" smtClean="0">
              <a:latin typeface="Garamond" pitchFamily="18" charset="0"/>
            </a:rPr>
            <a:t>AlphaGo</a:t>
          </a:r>
          <a:r>
            <a:rPr lang="en-US" sz="3200" dirty="0" smtClean="0">
              <a:latin typeface="Garamond" pitchFamily="18" charset="0"/>
            </a:rPr>
            <a:t>(2.0) </a:t>
          </a:r>
          <a:r>
            <a:rPr lang="en-US" sz="3200" b="1" dirty="0" smtClean="0">
              <a:solidFill>
                <a:srgbClr val="FF0000"/>
              </a:solidFill>
              <a:latin typeface="Garamond" pitchFamily="18" charset="0"/>
            </a:rPr>
            <a:t>3 : 0 </a:t>
          </a:r>
          <a:r>
            <a:rPr lang="zh-CN" altLang="en-US" sz="3200" b="1" dirty="0" smtClean="0">
              <a:solidFill>
                <a:schemeClr val="tx1"/>
              </a:solidFill>
              <a:latin typeface="Garamond" pitchFamily="18" charset="0"/>
            </a:rPr>
            <a:t>柯洁</a:t>
          </a:r>
          <a:endParaRPr lang="en-US" sz="3200" dirty="0">
            <a:solidFill>
              <a:schemeClr val="tx1"/>
            </a:solidFill>
            <a:latin typeface="Garamond" pitchFamily="18" charset="0"/>
          </a:endParaRPr>
        </a:p>
      </dgm:t>
    </dgm:pt>
    <dgm:pt modelId="{E310CB32-8C39-4D81-AFA1-56CB4E12802D}" type="parTrans" cxnId="{87E4D0D3-250E-4D04-9A47-73ACD4AF7B59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6B762D41-34C7-4EF2-9A63-5BFC2E049534}" type="sibTrans" cxnId="{87E4D0D3-250E-4D04-9A47-73ACD4AF7B59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DB2E9733-A51B-4D6A-83FC-E970F8D8E862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III</a:t>
          </a:r>
          <a:endParaRPr lang="en-US" dirty="0">
            <a:latin typeface="Garamond" pitchFamily="18" charset="0"/>
          </a:endParaRPr>
        </a:p>
      </dgm:t>
    </dgm:pt>
    <dgm:pt modelId="{9A991111-273C-4A0E-B6CE-E8F2BBDE7726}" type="parTrans" cxnId="{DA40DE42-0D9C-4F90-969B-77883E99FF2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923771B-0F52-4785-96E2-9D8AB9CE44BF}" type="sibTrans" cxnId="{DA40DE42-0D9C-4F90-969B-77883E99FF2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7FDFD36F-F1FD-405A-BDC2-39110036411E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2017</a:t>
          </a:r>
          <a:r>
            <a:rPr lang="zh-CN" altLang="en-US" sz="3200" dirty="0" smtClean="0">
              <a:latin typeface="Garamond" pitchFamily="18" charset="0"/>
            </a:rPr>
            <a:t>年</a:t>
          </a:r>
          <a:r>
            <a:rPr lang="en-US" sz="3200" dirty="0" smtClean="0">
              <a:latin typeface="Garamond" pitchFamily="18" charset="0"/>
            </a:rPr>
            <a:t>10</a:t>
          </a:r>
          <a:r>
            <a:rPr lang="zh-CN" altLang="en-US" sz="3200" dirty="0" smtClean="0">
              <a:latin typeface="Garamond" pitchFamily="18" charset="0"/>
            </a:rPr>
            <a:t>月</a:t>
          </a:r>
          <a:endParaRPr lang="en-US" sz="3200" dirty="0">
            <a:latin typeface="Garamond" pitchFamily="18" charset="0"/>
          </a:endParaRPr>
        </a:p>
      </dgm:t>
    </dgm:pt>
    <dgm:pt modelId="{6ABCFD47-C8CC-4BD8-8A1D-E907ED99610B}" type="parTrans" cxnId="{DDBAD3F8-6905-4137-9521-3118FE85B29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08AB4F4-AC4C-4314-A7EF-D4C51ACDC355}" type="sibTrans" cxnId="{DDBAD3F8-6905-4137-9521-3118FE85B29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28EE153-4AD0-4320-82F6-3196FBDD2340}">
      <dgm:prSet phldrT="[文本]" custT="1"/>
      <dgm:spPr/>
      <dgm:t>
        <a:bodyPr/>
        <a:lstStyle/>
        <a:p>
          <a:r>
            <a:rPr lang="en-US" sz="3200" b="0" i="0" dirty="0" err="1" smtClean="0">
              <a:latin typeface="Garamond" pitchFamily="18" charset="0"/>
            </a:rPr>
            <a:t>AlphaGo</a:t>
          </a:r>
          <a:r>
            <a:rPr lang="en-US" sz="3200" b="0" i="0" dirty="0" smtClean="0">
              <a:latin typeface="Garamond" pitchFamily="18" charset="0"/>
            </a:rPr>
            <a:t>(2.0) </a:t>
          </a:r>
          <a:r>
            <a:rPr lang="en-US" sz="3200" b="1" i="0" dirty="0" smtClean="0">
              <a:solidFill>
                <a:srgbClr val="FF0000"/>
              </a:solidFill>
              <a:latin typeface="Garamond" pitchFamily="18" charset="0"/>
            </a:rPr>
            <a:t>0 : 100 </a:t>
          </a:r>
          <a:r>
            <a:rPr lang="en-US" sz="3200" b="0" i="0" dirty="0" err="1" smtClean="0">
              <a:latin typeface="Garamond" pitchFamily="18" charset="0"/>
            </a:rPr>
            <a:t>AlphaGo</a:t>
          </a:r>
          <a:r>
            <a:rPr lang="en-US" sz="3200" b="0" i="0" dirty="0" smtClean="0">
              <a:latin typeface="Garamond" pitchFamily="18" charset="0"/>
            </a:rPr>
            <a:t> Zero</a:t>
          </a:r>
          <a:endParaRPr lang="en-US" sz="3200" dirty="0">
            <a:latin typeface="Garamond" pitchFamily="18" charset="0"/>
          </a:endParaRPr>
        </a:p>
      </dgm:t>
    </dgm:pt>
    <dgm:pt modelId="{D3487F8C-5CA1-4B55-8CCC-973E67B5BFD7}" type="parTrans" cxnId="{C293DEB3-7ED5-465F-9DBF-E09CBF0337C4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82B16B5A-A1FF-4523-A344-FEDECB0E2136}" type="sibTrans" cxnId="{C293DEB3-7ED5-465F-9DBF-E09CBF0337C4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61D4DFF-6780-4C0E-B9FD-14BF6A11C2F2}" type="pres">
      <dgm:prSet presAssocID="{47843211-BAFB-4842-A6A4-77CBB0416F4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09E991-8D16-412C-A324-3C4500E5D597}" type="pres">
      <dgm:prSet presAssocID="{991043FE-4FCF-455F-A370-B5143D88BC83}" presName="composite" presStyleCnt="0"/>
      <dgm:spPr/>
      <dgm:t>
        <a:bodyPr/>
        <a:lstStyle/>
        <a:p>
          <a:endParaRPr lang="en-US"/>
        </a:p>
      </dgm:t>
    </dgm:pt>
    <dgm:pt modelId="{0D9012F4-82AE-4A94-806E-35319CC3B0C2}" type="pres">
      <dgm:prSet presAssocID="{991043FE-4FCF-455F-A370-B5143D88BC8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7BED5-A068-4D34-A515-17E14DBB1641}" type="pres">
      <dgm:prSet presAssocID="{991043FE-4FCF-455F-A370-B5143D88BC8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D4D15-FB43-4258-AA45-7F974DDFAEB0}" type="pres">
      <dgm:prSet presAssocID="{772A04AB-3959-4810-869C-30FE2219449F}" presName="sp" presStyleCnt="0"/>
      <dgm:spPr/>
      <dgm:t>
        <a:bodyPr/>
        <a:lstStyle/>
        <a:p>
          <a:endParaRPr lang="en-US"/>
        </a:p>
      </dgm:t>
    </dgm:pt>
    <dgm:pt modelId="{64D8C5E0-F1F8-4038-B268-A2AA6E50CC08}" type="pres">
      <dgm:prSet presAssocID="{1AA4A1FD-E684-4C86-8440-C7F94D37BD75}" presName="composite" presStyleCnt="0"/>
      <dgm:spPr/>
      <dgm:t>
        <a:bodyPr/>
        <a:lstStyle/>
        <a:p>
          <a:endParaRPr lang="en-US"/>
        </a:p>
      </dgm:t>
    </dgm:pt>
    <dgm:pt modelId="{FED756F3-CCDE-4D94-AD8E-4D79AD489D1E}" type="pres">
      <dgm:prSet presAssocID="{1AA4A1FD-E684-4C86-8440-C7F94D37BD7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0AF91-0BCB-4305-9FAB-C2828A166F9E}" type="pres">
      <dgm:prSet presAssocID="{1AA4A1FD-E684-4C86-8440-C7F94D37BD7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B7417-5343-4D60-B3B0-1EF2A977E43B}" type="pres">
      <dgm:prSet presAssocID="{C73D1294-ED9D-476C-B2EE-C39BFA88B111}" presName="sp" presStyleCnt="0"/>
      <dgm:spPr/>
      <dgm:t>
        <a:bodyPr/>
        <a:lstStyle/>
        <a:p>
          <a:endParaRPr lang="en-US"/>
        </a:p>
      </dgm:t>
    </dgm:pt>
    <dgm:pt modelId="{FE8728D9-11B1-4E99-8F02-13FCD7CD681D}" type="pres">
      <dgm:prSet presAssocID="{DB2E9733-A51B-4D6A-83FC-E970F8D8E862}" presName="composite" presStyleCnt="0"/>
      <dgm:spPr/>
      <dgm:t>
        <a:bodyPr/>
        <a:lstStyle/>
        <a:p>
          <a:endParaRPr lang="en-US"/>
        </a:p>
      </dgm:t>
    </dgm:pt>
    <dgm:pt modelId="{D0165961-5094-4891-AFF3-5149B0CB8761}" type="pres">
      <dgm:prSet presAssocID="{DB2E9733-A51B-4D6A-83FC-E970F8D8E86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ADEEF-68AE-4FC3-BC08-E17D4B2D2317}" type="pres">
      <dgm:prSet presAssocID="{DB2E9733-A51B-4D6A-83FC-E970F8D8E86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A5CF2D-0D3C-4E0D-9ADC-1BFD3E70EAE9}" type="presOf" srcId="{1E7A34E1-533B-4B06-B843-43693F7B975E}" destId="{EC37BED5-A068-4D34-A515-17E14DBB1641}" srcOrd="0" destOrd="1" presId="urn:microsoft.com/office/officeart/2005/8/layout/chevron2"/>
    <dgm:cxn modelId="{AE9EA146-04EA-42DF-A798-C401A838D9AE}" srcId="{991043FE-4FCF-455F-A370-B5143D88BC83}" destId="{82BBE86C-FF94-45FD-9F64-0FCD23655ADF}" srcOrd="0" destOrd="0" parTransId="{FB6289CB-C8FE-4AD7-B176-F9BAFBEBF4A9}" sibTransId="{4D37F9D7-C784-4A74-8597-94D8699ABEE5}"/>
    <dgm:cxn modelId="{3067EC6D-A9C4-4ED6-B205-86B43BCA2317}" type="presOf" srcId="{133FC468-FF8B-4787-AD50-8BF09F19C894}" destId="{D150AF91-0BCB-4305-9FAB-C2828A166F9E}" srcOrd="0" destOrd="1" presId="urn:microsoft.com/office/officeart/2005/8/layout/chevron2"/>
    <dgm:cxn modelId="{468F5F8A-5BC7-4F9B-B89D-57DB73A9D23F}" type="presOf" srcId="{47843211-BAFB-4842-A6A4-77CBB0416F4F}" destId="{E61D4DFF-6780-4C0E-B9FD-14BF6A11C2F2}" srcOrd="0" destOrd="0" presId="urn:microsoft.com/office/officeart/2005/8/layout/chevron2"/>
    <dgm:cxn modelId="{87E4D0D3-250E-4D04-9A47-73ACD4AF7B59}" srcId="{1AA4A1FD-E684-4C86-8440-C7F94D37BD75}" destId="{133FC468-FF8B-4787-AD50-8BF09F19C894}" srcOrd="1" destOrd="0" parTransId="{E310CB32-8C39-4D81-AFA1-56CB4E12802D}" sibTransId="{6B762D41-34C7-4EF2-9A63-5BFC2E049534}"/>
    <dgm:cxn modelId="{DFBBFF38-620A-4028-8A20-E72C59FB863B}" type="presOf" srcId="{328EE153-4AD0-4320-82F6-3196FBDD2340}" destId="{BD5ADEEF-68AE-4FC3-BC08-E17D4B2D2317}" srcOrd="0" destOrd="1" presId="urn:microsoft.com/office/officeart/2005/8/layout/chevron2"/>
    <dgm:cxn modelId="{16A64E4C-4221-4FB5-A2E9-513D8C50C327}" type="presOf" srcId="{1AA4A1FD-E684-4C86-8440-C7F94D37BD75}" destId="{FED756F3-CCDE-4D94-AD8E-4D79AD489D1E}" srcOrd="0" destOrd="0" presId="urn:microsoft.com/office/officeart/2005/8/layout/chevron2"/>
    <dgm:cxn modelId="{DDBAD3F8-6905-4137-9521-3118FE85B298}" srcId="{DB2E9733-A51B-4D6A-83FC-E970F8D8E862}" destId="{7FDFD36F-F1FD-405A-BDC2-39110036411E}" srcOrd="0" destOrd="0" parTransId="{6ABCFD47-C8CC-4BD8-8A1D-E907ED99610B}" sibTransId="{E08AB4F4-AC4C-4314-A7EF-D4C51ACDC355}"/>
    <dgm:cxn modelId="{7CE4AB1C-8355-44E2-ACBE-10805B06BBA2}" srcId="{991043FE-4FCF-455F-A370-B5143D88BC83}" destId="{1E7A34E1-533B-4B06-B843-43693F7B975E}" srcOrd="1" destOrd="0" parTransId="{029CBC58-AF51-407F-9278-591E3D2AC264}" sibTransId="{DF6D10C3-638B-4E46-A73D-74CE0B634724}"/>
    <dgm:cxn modelId="{D8FB6116-6AAE-4354-AE78-5ECD856C5E37}" srcId="{47843211-BAFB-4842-A6A4-77CBB0416F4F}" destId="{1AA4A1FD-E684-4C86-8440-C7F94D37BD75}" srcOrd="1" destOrd="0" parTransId="{A43262E9-B43E-497D-89E4-6A9A2AA277CA}" sibTransId="{C73D1294-ED9D-476C-B2EE-C39BFA88B111}"/>
    <dgm:cxn modelId="{9D54765D-22FC-4E70-B0F8-FF3D225DC240}" type="presOf" srcId="{82BBE86C-FF94-45FD-9F64-0FCD23655ADF}" destId="{EC37BED5-A068-4D34-A515-17E14DBB1641}" srcOrd="0" destOrd="0" presId="urn:microsoft.com/office/officeart/2005/8/layout/chevron2"/>
    <dgm:cxn modelId="{3D8BECB0-A6E3-4BF0-B7EE-72A496C60D41}" type="presOf" srcId="{DB2E9733-A51B-4D6A-83FC-E970F8D8E862}" destId="{D0165961-5094-4891-AFF3-5149B0CB8761}" srcOrd="0" destOrd="0" presId="urn:microsoft.com/office/officeart/2005/8/layout/chevron2"/>
    <dgm:cxn modelId="{815329DA-19E7-42F0-8D1C-9737ABD840FC}" srcId="{1AA4A1FD-E684-4C86-8440-C7F94D37BD75}" destId="{22C6D908-C4A0-4EFC-97BB-93AC5D64A5A0}" srcOrd="0" destOrd="0" parTransId="{B01D48CE-B34E-40C5-8D0E-456CB5913AB4}" sibTransId="{508BE536-344C-4425-B8F4-9C7DAA3862D9}"/>
    <dgm:cxn modelId="{04787541-9039-4549-A68E-84ED40FED168}" srcId="{47843211-BAFB-4842-A6A4-77CBB0416F4F}" destId="{991043FE-4FCF-455F-A370-B5143D88BC83}" srcOrd="0" destOrd="0" parTransId="{2D414E68-FFBC-4FFD-84AD-144A548175E4}" sibTransId="{772A04AB-3959-4810-869C-30FE2219449F}"/>
    <dgm:cxn modelId="{431333D3-C470-4747-B715-736D72280758}" type="presOf" srcId="{22C6D908-C4A0-4EFC-97BB-93AC5D64A5A0}" destId="{D150AF91-0BCB-4305-9FAB-C2828A166F9E}" srcOrd="0" destOrd="0" presId="urn:microsoft.com/office/officeart/2005/8/layout/chevron2"/>
    <dgm:cxn modelId="{DA40DE42-0D9C-4F90-969B-77883E99FF22}" srcId="{47843211-BAFB-4842-A6A4-77CBB0416F4F}" destId="{DB2E9733-A51B-4D6A-83FC-E970F8D8E862}" srcOrd="2" destOrd="0" parTransId="{9A991111-273C-4A0E-B6CE-E8F2BBDE7726}" sibTransId="{3923771B-0F52-4785-96E2-9D8AB9CE44BF}"/>
    <dgm:cxn modelId="{C293DEB3-7ED5-465F-9DBF-E09CBF0337C4}" srcId="{DB2E9733-A51B-4D6A-83FC-E970F8D8E862}" destId="{328EE153-4AD0-4320-82F6-3196FBDD2340}" srcOrd="1" destOrd="0" parTransId="{D3487F8C-5CA1-4B55-8CCC-973E67B5BFD7}" sibTransId="{82B16B5A-A1FF-4523-A344-FEDECB0E2136}"/>
    <dgm:cxn modelId="{0E05C9D3-7C0E-42B9-A939-8D389A207F58}" type="presOf" srcId="{7FDFD36F-F1FD-405A-BDC2-39110036411E}" destId="{BD5ADEEF-68AE-4FC3-BC08-E17D4B2D2317}" srcOrd="0" destOrd="0" presId="urn:microsoft.com/office/officeart/2005/8/layout/chevron2"/>
    <dgm:cxn modelId="{53784816-0776-47E7-B989-02C972341E43}" type="presOf" srcId="{991043FE-4FCF-455F-A370-B5143D88BC83}" destId="{0D9012F4-82AE-4A94-806E-35319CC3B0C2}" srcOrd="0" destOrd="0" presId="urn:microsoft.com/office/officeart/2005/8/layout/chevron2"/>
    <dgm:cxn modelId="{013190DA-523C-40BD-B0B2-8A4D11001710}" type="presParOf" srcId="{E61D4DFF-6780-4C0E-B9FD-14BF6A11C2F2}" destId="{A509E991-8D16-412C-A324-3C4500E5D597}" srcOrd="0" destOrd="0" presId="urn:microsoft.com/office/officeart/2005/8/layout/chevron2"/>
    <dgm:cxn modelId="{1DA26A09-E31E-4B58-A37A-E7D397DDDA66}" type="presParOf" srcId="{A509E991-8D16-412C-A324-3C4500E5D597}" destId="{0D9012F4-82AE-4A94-806E-35319CC3B0C2}" srcOrd="0" destOrd="0" presId="urn:microsoft.com/office/officeart/2005/8/layout/chevron2"/>
    <dgm:cxn modelId="{3355B160-E179-47C6-82E5-1229974588CE}" type="presParOf" srcId="{A509E991-8D16-412C-A324-3C4500E5D597}" destId="{EC37BED5-A068-4D34-A515-17E14DBB1641}" srcOrd="1" destOrd="0" presId="urn:microsoft.com/office/officeart/2005/8/layout/chevron2"/>
    <dgm:cxn modelId="{1E4082E1-8D09-412D-AF73-5A8C364989B2}" type="presParOf" srcId="{E61D4DFF-6780-4C0E-B9FD-14BF6A11C2F2}" destId="{610D4D15-FB43-4258-AA45-7F974DDFAEB0}" srcOrd="1" destOrd="0" presId="urn:microsoft.com/office/officeart/2005/8/layout/chevron2"/>
    <dgm:cxn modelId="{32296FE7-D0D8-4FC6-938C-FC515B6E1AA0}" type="presParOf" srcId="{E61D4DFF-6780-4C0E-B9FD-14BF6A11C2F2}" destId="{64D8C5E0-F1F8-4038-B268-A2AA6E50CC08}" srcOrd="2" destOrd="0" presId="urn:microsoft.com/office/officeart/2005/8/layout/chevron2"/>
    <dgm:cxn modelId="{72B25EBD-60FD-49C6-A43B-076597F994C9}" type="presParOf" srcId="{64D8C5E0-F1F8-4038-B268-A2AA6E50CC08}" destId="{FED756F3-CCDE-4D94-AD8E-4D79AD489D1E}" srcOrd="0" destOrd="0" presId="urn:microsoft.com/office/officeart/2005/8/layout/chevron2"/>
    <dgm:cxn modelId="{7FC0394F-572B-4652-A979-56EF646DF8AB}" type="presParOf" srcId="{64D8C5E0-F1F8-4038-B268-A2AA6E50CC08}" destId="{D150AF91-0BCB-4305-9FAB-C2828A166F9E}" srcOrd="1" destOrd="0" presId="urn:microsoft.com/office/officeart/2005/8/layout/chevron2"/>
    <dgm:cxn modelId="{C83A1953-CD82-462E-B36B-0E0144556AB8}" type="presParOf" srcId="{E61D4DFF-6780-4C0E-B9FD-14BF6A11C2F2}" destId="{3C6B7417-5343-4D60-B3B0-1EF2A977E43B}" srcOrd="3" destOrd="0" presId="urn:microsoft.com/office/officeart/2005/8/layout/chevron2"/>
    <dgm:cxn modelId="{4CB99B7A-B3D3-4DB3-8C22-AE5B035C43F7}" type="presParOf" srcId="{E61D4DFF-6780-4C0E-B9FD-14BF6A11C2F2}" destId="{FE8728D9-11B1-4E99-8F02-13FCD7CD681D}" srcOrd="4" destOrd="0" presId="urn:microsoft.com/office/officeart/2005/8/layout/chevron2"/>
    <dgm:cxn modelId="{C009D242-1287-4C17-A04C-75F7FE89784F}" type="presParOf" srcId="{FE8728D9-11B1-4E99-8F02-13FCD7CD681D}" destId="{D0165961-5094-4891-AFF3-5149B0CB8761}" srcOrd="0" destOrd="0" presId="urn:microsoft.com/office/officeart/2005/8/layout/chevron2"/>
    <dgm:cxn modelId="{041B207C-CDEB-4562-B20D-1C0FFAF25602}" type="presParOf" srcId="{FE8728D9-11B1-4E99-8F02-13FCD7CD681D}" destId="{BD5ADEEF-68AE-4FC3-BC08-E17D4B2D23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12F4-82AE-4A94-806E-35319CC3B0C2}">
      <dsp:nvSpPr>
        <dsp:cNvPr id="0" name=""/>
        <dsp:cNvSpPr/>
      </dsp:nvSpPr>
      <dsp:spPr>
        <a:xfrm rot="5400000">
          <a:off x="-320137" y="322839"/>
          <a:ext cx="2134247" cy="149397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749689"/>
        <a:ext cx="1493973" cy="640274"/>
      </dsp:txXfrm>
    </dsp:sp>
    <dsp:sp modelId="{EC37BED5-A068-4D34-A515-17E14DBB1641}">
      <dsp:nvSpPr>
        <dsp:cNvPr id="0" name=""/>
        <dsp:cNvSpPr/>
      </dsp:nvSpPr>
      <dsp:spPr>
        <a:xfrm rot="5400000">
          <a:off x="5682177" y="-4185502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</a:t>
          </a:r>
          <a:r>
            <a:rPr lang="en-US" altLang="zh-CN" sz="3200" kern="1200" dirty="0" smtClean="0">
              <a:latin typeface="Garamond" pitchFamily="18" charset="0"/>
            </a:rPr>
            <a:t>6</a:t>
          </a:r>
          <a:r>
            <a:rPr lang="zh-CN" altLang="en-US" sz="3200" kern="1200" dirty="0" smtClean="0">
              <a:latin typeface="Garamond" pitchFamily="18" charset="0"/>
            </a:rPr>
            <a:t>年</a:t>
          </a:r>
          <a:r>
            <a:rPr lang="en-US" sz="3200" kern="1200" dirty="0" smtClean="0">
              <a:latin typeface="Garamond" pitchFamily="18" charset="0"/>
            </a:rPr>
            <a:t>03</a:t>
          </a:r>
          <a:r>
            <a:rPr lang="zh-CN" altLang="en-US" sz="3200" kern="1200" dirty="0" smtClean="0">
              <a:latin typeface="Garamond" pitchFamily="18" charset="0"/>
            </a:rPr>
            <a:t>月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Garamond" pitchFamily="18" charset="0"/>
            </a:rPr>
            <a:t>AlphaGo</a:t>
          </a:r>
          <a:r>
            <a:rPr lang="en-US" sz="3200" kern="1200" dirty="0" smtClean="0">
              <a:latin typeface="Garamond" pitchFamily="18" charset="0"/>
            </a:rPr>
            <a:t>(1.0) </a:t>
          </a:r>
          <a:r>
            <a:rPr lang="en-US" sz="3200" b="1" kern="1200" dirty="0" smtClean="0">
              <a:solidFill>
                <a:srgbClr val="FF0000"/>
              </a:solidFill>
              <a:latin typeface="Garamond" pitchFamily="18" charset="0"/>
            </a:rPr>
            <a:t>4 : 1 </a:t>
          </a:r>
          <a:r>
            <a:rPr lang="zh-CN" altLang="en-US" sz="3200" b="1" kern="1200" dirty="0" smtClean="0">
              <a:solidFill>
                <a:schemeClr val="tx1"/>
              </a:solidFill>
              <a:latin typeface="Garamond" pitchFamily="18" charset="0"/>
            </a:rPr>
            <a:t>李世石</a:t>
          </a:r>
          <a:endParaRPr lang="en-US" sz="3200" kern="1200" dirty="0">
            <a:solidFill>
              <a:schemeClr val="tx1"/>
            </a:solidFill>
            <a:latin typeface="Garamond" pitchFamily="18" charset="0"/>
          </a:endParaRPr>
        </a:p>
      </dsp:txBody>
      <dsp:txXfrm rot="-5400000">
        <a:off x="1493973" y="70422"/>
        <a:ext cx="9695949" cy="1251820"/>
      </dsp:txXfrm>
    </dsp:sp>
    <dsp:sp modelId="{FED756F3-CCDE-4D94-AD8E-4D79AD489D1E}">
      <dsp:nvSpPr>
        <dsp:cNvPr id="0" name=""/>
        <dsp:cNvSpPr/>
      </dsp:nvSpPr>
      <dsp:spPr>
        <a:xfrm rot="5400000">
          <a:off x="-320137" y="2267453"/>
          <a:ext cx="2134247" cy="1493973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2694303"/>
        <a:ext cx="1493973" cy="640274"/>
      </dsp:txXfrm>
    </dsp:sp>
    <dsp:sp modelId="{D150AF91-0BCB-4305-9FAB-C2828A166F9E}">
      <dsp:nvSpPr>
        <dsp:cNvPr id="0" name=""/>
        <dsp:cNvSpPr/>
      </dsp:nvSpPr>
      <dsp:spPr>
        <a:xfrm rot="5400000">
          <a:off x="5682177" y="-2240887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2017</a:t>
          </a:r>
          <a:r>
            <a:rPr lang="zh-CN" altLang="en-US" sz="3200" kern="1200" dirty="0" smtClean="0">
              <a:latin typeface="Garamond" pitchFamily="18" charset="0"/>
            </a:rPr>
            <a:t>年</a:t>
          </a:r>
          <a:r>
            <a:rPr lang="en-US" sz="3200" kern="1200" dirty="0" smtClean="0">
              <a:latin typeface="Garamond" pitchFamily="18" charset="0"/>
            </a:rPr>
            <a:t>05</a:t>
          </a:r>
          <a:r>
            <a:rPr lang="zh-CN" altLang="en-US" sz="3200" kern="1200" dirty="0" smtClean="0">
              <a:latin typeface="Garamond" pitchFamily="18" charset="0"/>
            </a:rPr>
            <a:t>月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Garamond" pitchFamily="18" charset="0"/>
            </a:rPr>
            <a:t>AlphaGo</a:t>
          </a:r>
          <a:r>
            <a:rPr lang="en-US" sz="3200" kern="1200" dirty="0" smtClean="0">
              <a:latin typeface="Garamond" pitchFamily="18" charset="0"/>
            </a:rPr>
            <a:t>(2.0) </a:t>
          </a:r>
          <a:r>
            <a:rPr lang="en-US" sz="3200" b="1" kern="1200" dirty="0" smtClean="0">
              <a:solidFill>
                <a:srgbClr val="FF0000"/>
              </a:solidFill>
              <a:latin typeface="Garamond" pitchFamily="18" charset="0"/>
            </a:rPr>
            <a:t>3 : 0 </a:t>
          </a:r>
          <a:r>
            <a:rPr lang="zh-CN" altLang="en-US" sz="3200" b="1" kern="1200" dirty="0" smtClean="0">
              <a:solidFill>
                <a:schemeClr val="tx1"/>
              </a:solidFill>
              <a:latin typeface="Garamond" pitchFamily="18" charset="0"/>
            </a:rPr>
            <a:t>柯洁</a:t>
          </a:r>
          <a:endParaRPr lang="en-US" sz="3200" kern="1200" dirty="0">
            <a:solidFill>
              <a:schemeClr val="tx1"/>
            </a:solidFill>
            <a:latin typeface="Garamond" pitchFamily="18" charset="0"/>
          </a:endParaRPr>
        </a:p>
      </dsp:txBody>
      <dsp:txXfrm rot="-5400000">
        <a:off x="1493973" y="2015037"/>
        <a:ext cx="9695949" cy="1251820"/>
      </dsp:txXfrm>
    </dsp:sp>
    <dsp:sp modelId="{D0165961-5094-4891-AFF3-5149B0CB8761}">
      <dsp:nvSpPr>
        <dsp:cNvPr id="0" name=""/>
        <dsp:cNvSpPr/>
      </dsp:nvSpPr>
      <dsp:spPr>
        <a:xfrm rot="5400000">
          <a:off x="-320137" y="4212068"/>
          <a:ext cx="2134247" cy="1493973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III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4638918"/>
        <a:ext cx="1493973" cy="640274"/>
      </dsp:txXfrm>
    </dsp:sp>
    <dsp:sp modelId="{BD5ADEEF-68AE-4FC3-BC08-E17D4B2D2317}">
      <dsp:nvSpPr>
        <dsp:cNvPr id="0" name=""/>
        <dsp:cNvSpPr/>
      </dsp:nvSpPr>
      <dsp:spPr>
        <a:xfrm rot="5400000">
          <a:off x="5682177" y="-296273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2017</a:t>
          </a:r>
          <a:r>
            <a:rPr lang="zh-CN" altLang="en-US" sz="3200" kern="1200" dirty="0" smtClean="0">
              <a:latin typeface="Garamond" pitchFamily="18" charset="0"/>
            </a:rPr>
            <a:t>年</a:t>
          </a:r>
          <a:r>
            <a:rPr lang="en-US" sz="3200" kern="1200" dirty="0" smtClean="0">
              <a:latin typeface="Garamond" pitchFamily="18" charset="0"/>
            </a:rPr>
            <a:t>10</a:t>
          </a:r>
          <a:r>
            <a:rPr lang="zh-CN" altLang="en-US" sz="3200" kern="1200" dirty="0" smtClean="0">
              <a:latin typeface="Garamond" pitchFamily="18" charset="0"/>
            </a:rPr>
            <a:t>月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i="0" kern="1200" dirty="0" err="1" smtClean="0">
              <a:latin typeface="Garamond" pitchFamily="18" charset="0"/>
            </a:rPr>
            <a:t>AlphaGo</a:t>
          </a:r>
          <a:r>
            <a:rPr lang="en-US" sz="3200" b="0" i="0" kern="1200" dirty="0" smtClean="0">
              <a:latin typeface="Garamond" pitchFamily="18" charset="0"/>
            </a:rPr>
            <a:t>(2.0) </a:t>
          </a:r>
          <a:r>
            <a:rPr lang="en-US" sz="3200" b="1" i="0" kern="1200" dirty="0" smtClean="0">
              <a:solidFill>
                <a:srgbClr val="FF0000"/>
              </a:solidFill>
              <a:latin typeface="Garamond" pitchFamily="18" charset="0"/>
            </a:rPr>
            <a:t>0 : 100 </a:t>
          </a:r>
          <a:r>
            <a:rPr lang="en-US" sz="3200" b="0" i="0" kern="1200" dirty="0" err="1" smtClean="0">
              <a:latin typeface="Garamond" pitchFamily="18" charset="0"/>
            </a:rPr>
            <a:t>AlphaGo</a:t>
          </a:r>
          <a:r>
            <a:rPr lang="en-US" sz="3200" b="0" i="0" kern="1200" dirty="0" smtClean="0">
              <a:latin typeface="Garamond" pitchFamily="18" charset="0"/>
            </a:rPr>
            <a:t> Zero</a:t>
          </a:r>
          <a:endParaRPr lang="en-US" sz="3200" kern="1200" dirty="0">
            <a:latin typeface="Garamond" pitchFamily="18" charset="0"/>
          </a:endParaRPr>
        </a:p>
      </dsp:txBody>
      <dsp:txXfrm rot="-5400000">
        <a:off x="1493973" y="3959651"/>
        <a:ext cx="9695949" cy="1251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98DAC-D95B-4953-A347-F15C3BDB98F5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7BD68-2EFF-4E2C-BCF1-2389FE6B6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602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DE735-513E-4EB5-9968-7D8DD5976B97}" type="datetimeFigureOut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68C6D-D5BA-44B5-BC3B-DA835786CE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66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837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33900"/>
            <a:ext cx="103632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86200"/>
            <a:ext cx="103632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07" y="5519650"/>
            <a:ext cx="4356784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5"/>
            <a:ext cx="103632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3962400"/>
            <a:ext cx="103632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37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96000" y="6536694"/>
            <a:ext cx="6096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103632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536700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5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 smtClean="0">
                <a:solidFill>
                  <a:prstClr val="white">
                    <a:lumMod val="75000"/>
                  </a:prstClr>
                </a:solidFill>
                <a:latin typeface="Garamond" pitchFamily="18" charset="0"/>
              </a:rPr>
              <a:t>KNOWLEDGE FOR ACTION</a:t>
            </a:r>
            <a:endParaRPr lang="en-US" sz="1100" b="1" spc="100" dirty="0">
              <a:solidFill>
                <a:prstClr val="white">
                  <a:lumMod val="75000"/>
                </a:prstClr>
              </a:solidFill>
              <a:latin typeface="Garamond" pitchFamily="18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5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603589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Garamond" panose="02020404030301010803" pitchFamily="18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60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629400"/>
            <a:ext cx="4572000" cy="198752"/>
          </a:xfrm>
        </p:spPr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219200"/>
            <a:ext cx="103632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97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7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6536694"/>
            <a:ext cx="6096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04800" y="3448053"/>
            <a:ext cx="57912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299201" y="3448050"/>
            <a:ext cx="5588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58952"/>
            <a:ext cx="49784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6299200" y="758952"/>
            <a:ext cx="53848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629400"/>
            <a:ext cx="4572000" cy="19875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536700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29400"/>
            <a:ext cx="60960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0" y="6629400"/>
            <a:ext cx="6096000" cy="228600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58952"/>
            <a:ext cx="103632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286000"/>
            <a:ext cx="103632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629400"/>
            <a:ext cx="1024805" cy="198752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44" algn="r"/>
              </a:tabLst>
              <a:defRPr sz="1400" b="1">
                <a:solidFill>
                  <a:schemeClr val="bg1"/>
                </a:solidFill>
                <a:latin typeface="Garamond" panose="02020404030301010803" pitchFamily="18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29400"/>
            <a:ext cx="6096000" cy="2286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3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189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64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377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2971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53.wmf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56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51.wmf"/><Relationship Id="rId22" Type="http://schemas.openxmlformats.org/officeDocument/2006/relationships/image" Target="../media/image5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29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66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64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27.bin"/><Relationship Id="rId22" Type="http://schemas.openxmlformats.org/officeDocument/2006/relationships/oleObject" Target="../embeddings/oleObject3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97602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6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0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4.wmf"/><Relationship Id="rId2" Type="http://schemas.openxmlformats.org/officeDocument/2006/relationships/tags" Target="../tags/tag1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.wmf"/><Relationship Id="rId5" Type="http://schemas.openxmlformats.org/officeDocument/2006/relationships/image" Target="../media/image26.png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5.w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AutoShape 2" descr="Image result for nus so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nus 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082"/>
            <a:ext cx="2449286" cy="135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48;p39"/>
          <p:cNvSpPr txBox="1">
            <a:spLocks/>
          </p:cNvSpPr>
          <p:nvPr/>
        </p:nvSpPr>
        <p:spPr>
          <a:xfrm>
            <a:off x="7456715" y="5304110"/>
            <a:ext cx="3456500" cy="9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aramond"/>
              <a:buNone/>
              <a:defRPr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4800" dirty="0" smtClean="0"/>
              <a:t>赵沄堃</a:t>
            </a:r>
            <a:endParaRPr lang="en-US" sz="4800" dirty="0"/>
          </a:p>
        </p:txBody>
      </p:sp>
      <p:pic>
        <p:nvPicPr>
          <p:cNvPr id="1030" name="Picture 6" descr="Image result for deep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92" y="562242"/>
            <a:ext cx="3164208" cy="2586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Image result for deep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631">
            <a:off x="204977" y="4633062"/>
            <a:ext cx="2772684" cy="1663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288984" y="3423094"/>
            <a:ext cx="10772402" cy="17040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zh-CN" altLang="en-US" sz="6600" b="0" dirty="0" smtClean="0">
                <a:latin typeface="Georgia" pitchFamily="18" charset="0"/>
              </a:rPr>
              <a:t>神经网络与深度学习简介</a:t>
            </a:r>
            <a:endParaRPr lang="en-US" sz="6600" b="0" dirty="0">
              <a:latin typeface="Georgia" pitchFamily="18" charset="0"/>
            </a:endParaRPr>
          </a:p>
        </p:txBody>
      </p:sp>
      <p:pic>
        <p:nvPicPr>
          <p:cNvPr id="1036" name="Picture 12" descr="Image result for neural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0623">
            <a:off x="7371135" y="862777"/>
            <a:ext cx="3252648" cy="1795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042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从传统机器学习到深度学习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110759" y="4463141"/>
            <a:ext cx="6315529" cy="21221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“深度学习，并非学的东西不同，而是学习方式不同”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dirty="0" smtClean="0">
                <a:latin typeface="Garamond" pitchFamily="18" charset="0"/>
              </a:rPr>
              <a:t>深度学习是自适应的</a:t>
            </a:r>
            <a:endParaRPr lang="zh-CN" altLang="zh-CN" sz="2800" dirty="0">
              <a:latin typeface="Garamond" pitchFamily="18" charset="0"/>
            </a:endParaRPr>
          </a:p>
        </p:txBody>
      </p:sp>
      <p:pic>
        <p:nvPicPr>
          <p:cNvPr id="8196" name="Picture 4" descr="C:\Users\MOZART~1\AppData\Local\Temp\snap_screen_201902250107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33" y="3280233"/>
            <a:ext cx="5667739" cy="33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qph.fs.quoracdn.net/main-qimg-1b14054a5053c3276fc4c06a9ceeef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" y="514334"/>
            <a:ext cx="66008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 2 1"/>
          <p:cNvSpPr txBox="1">
            <a:spLocks/>
          </p:cNvSpPr>
          <p:nvPr/>
        </p:nvSpPr>
        <p:spPr>
          <a:xfrm>
            <a:off x="6770914" y="664026"/>
            <a:ext cx="5366658" cy="21336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人类大脑的学习能力这么强，为什么不让机器学习</a:t>
            </a:r>
            <a:r>
              <a:rPr lang="zh-CN" altLang="en-US" sz="2800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模仿人类大脑</a:t>
            </a:r>
            <a:r>
              <a:rPr lang="zh-CN" altLang="en-US" sz="28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？</a:t>
            </a:r>
            <a:endParaRPr lang="zh-CN" altLang="zh-CN" sz="28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zh-CN" altLang="en-US" sz="4900" b="0" dirty="0" smtClean="0">
                <a:latin typeface="Garamond" panose="02020404030301010803" pitchFamily="18" charset="0"/>
              </a:rPr>
              <a:t>深度学习：基本认识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1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深度学习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机器学习如何模仿人类大脑？</a:t>
            </a:r>
            <a:endParaRPr lang="en-US" altLang="zh-CN" sz="2400" kern="0" dirty="0" smtClean="0">
              <a:solidFill>
                <a:srgbClr val="000000"/>
              </a:solidFill>
              <a:effectLst/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生物学理论</a:t>
            </a:r>
            <a:endParaRPr lang="en-US" altLang="zh-CN" sz="2400" kern="0" dirty="0" smtClean="0">
              <a:solidFill>
                <a:srgbClr val="000000"/>
              </a:solidFill>
              <a:effectLst/>
              <a:latin typeface="Garamond" pitchFamily="18" charset="0"/>
              <a:ea typeface="+mn-ea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神经元细胞</a:t>
            </a:r>
            <a:r>
              <a:rPr lang="en-US" altLang="zh-CN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(</a:t>
            </a:r>
            <a:r>
              <a:rPr lang="zh-CN" altLang="en-US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或感知器</a:t>
            </a:r>
            <a:r>
              <a:rPr lang="en-US" altLang="zh-CN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)</a:t>
            </a:r>
            <a:r>
              <a:rPr lang="zh-CN" altLang="en-US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：信息接收、处理与传递</a:t>
            </a:r>
            <a:endParaRPr lang="en-US" altLang="zh-CN" sz="20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多层结构：上一层神经元的输出信息被下一层神经元接收并处理</a:t>
            </a:r>
            <a:endParaRPr lang="en-US" altLang="zh-CN" sz="2000" kern="0" dirty="0" smtClean="0">
              <a:solidFill>
                <a:srgbClr val="000000"/>
              </a:solidFill>
              <a:effectLst/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000" b="1" dirty="0" smtClean="0">
                <a:solidFill>
                  <a:srgbClr val="FF0000"/>
                </a:solidFill>
                <a:latin typeface="Garamond" pitchFamily="18" charset="0"/>
              </a:rPr>
              <a:t>激活函数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Garamond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Garamond" pitchFamily="18" charset="0"/>
              </a:rPr>
              <a:t>非线性</a:t>
            </a:r>
            <a:r>
              <a:rPr lang="en-US" altLang="zh-CN" sz="2000" b="1" dirty="0" smtClean="0">
                <a:solidFill>
                  <a:srgbClr val="FF0000"/>
                </a:solidFill>
                <a:latin typeface="Garamond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Garamond" pitchFamily="18" charset="0"/>
              </a:rPr>
              <a:t>：对输入信息进行</a:t>
            </a:r>
            <a:r>
              <a:rPr lang="en-US" altLang="zh-CN" sz="2000" b="1" dirty="0" smtClean="0">
                <a:solidFill>
                  <a:srgbClr val="FF0000"/>
                </a:solidFill>
                <a:latin typeface="Garamond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Garamond" pitchFamily="18" charset="0"/>
              </a:rPr>
              <a:t>非线性</a:t>
            </a:r>
            <a:r>
              <a:rPr lang="en-US" altLang="zh-CN" sz="2000" b="1" dirty="0" smtClean="0">
                <a:solidFill>
                  <a:srgbClr val="FF0000"/>
                </a:solidFill>
                <a:latin typeface="Garamond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Garamond" pitchFamily="18" charset="0"/>
              </a:rPr>
              <a:t>处理</a:t>
            </a:r>
            <a:endParaRPr lang="zh-CN" altLang="zh-CN" sz="2000" dirty="0">
              <a:effectLst/>
              <a:latin typeface="Garamond" pitchFamily="18" charset="0"/>
            </a:endParaRPr>
          </a:p>
        </p:txBody>
      </p:sp>
      <p:pic>
        <p:nvPicPr>
          <p:cNvPr id="11266" name="Picture 2" descr="Image result for neuron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2" y="3019341"/>
            <a:ext cx="9769644" cy="3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MOZART~1\AppData\Local\Temp\snap_screen_20190228182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34" y="1618227"/>
            <a:ext cx="3780518" cy="140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角矩形标注 11"/>
          <p:cNvSpPr/>
          <p:nvPr/>
        </p:nvSpPr>
        <p:spPr>
          <a:xfrm>
            <a:off x="8120746" y="1563797"/>
            <a:ext cx="3929742" cy="1495087"/>
          </a:xfrm>
          <a:prstGeom prst="wedgeRoundRectCallout">
            <a:avLst>
              <a:gd name="adj1" fmla="val -25819"/>
              <a:gd name="adj2" fmla="val 139678"/>
              <a:gd name="adj3" fmla="val 1666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神经网络：激活函数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神经网络模型：如何更好地学习到数据的非线性特性？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非线性激活函数</a:t>
            </a:r>
            <a:endParaRPr lang="en-US" altLang="zh-CN" sz="2800" kern="0" dirty="0" smtClean="0">
              <a:solidFill>
                <a:srgbClr val="000000"/>
              </a:solidFill>
              <a:effectLst/>
              <a:latin typeface="Garamond" pitchFamily="18" charset="0"/>
              <a:ea typeface="+mn-ea"/>
              <a:cs typeface="Times New Roman"/>
            </a:endParaRPr>
          </a:p>
        </p:txBody>
      </p:sp>
      <p:pic>
        <p:nvPicPr>
          <p:cNvPr id="17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42" y="1212059"/>
            <a:ext cx="7010401" cy="239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573" y="3705446"/>
            <a:ext cx="3577458" cy="26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944" y="3428664"/>
            <a:ext cx="3154999" cy="31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35642" y="2859060"/>
            <a:ext cx="4660900" cy="1692771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非线性激活函数：</a:t>
            </a:r>
            <a:endParaRPr lang="en-US" altLang="zh-CN" sz="2600" b="1" dirty="0" smtClean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altLang="zh-CN" sz="2600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r>
              <a:rPr lang="zh-CN" altLang="en-US" sz="2600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赋予神经网络模型对</a:t>
            </a:r>
            <a:r>
              <a:rPr lang="zh-CN" alt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复杂非线性数据特性</a:t>
            </a:r>
            <a:r>
              <a:rPr lang="zh-CN" altLang="en-US" sz="2600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的学习能力</a:t>
            </a:r>
            <a:endParaRPr lang="en-US" sz="26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526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神经网络：非线性激活函数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530" name="Picture 2" descr="https://cdn-images-1.medium.com/max/1500/1*ZafDv3VUm60Eh10OeJu1v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97854"/>
            <a:ext cx="12007114" cy="60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ZART~1\AppData\Local\Temp\snap_screen_201902251047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172172"/>
            <a:ext cx="120586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神经网络：基本结构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Google Shape;207;p32"/>
          <p:cNvSpPr/>
          <p:nvPr/>
        </p:nvSpPr>
        <p:spPr>
          <a:xfrm>
            <a:off x="9655629" y="5884159"/>
            <a:ext cx="1992085" cy="647270"/>
          </a:xfrm>
          <a:prstGeom prst="wedgeRectCallout">
            <a:avLst>
              <a:gd name="adj1" fmla="val -30659"/>
              <a:gd name="adj2" fmla="val -165258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Georgia" pitchFamily="18" charset="0"/>
              </a:rPr>
              <a:t>目标：学习并得到权重值</a:t>
            </a:r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  <a:latin typeface="Georgia" pitchFamily="18" charset="0"/>
              </a:rPr>
              <a:t>w</a:t>
            </a:r>
            <a:r>
              <a:rPr lang="en-US" i="1" baseline="-25000" dirty="0" err="1" smtClean="0">
                <a:solidFill>
                  <a:srgbClr val="FF0000"/>
                </a:solidFill>
                <a:latin typeface="Georgia" pitchFamily="18" charset="0"/>
              </a:rPr>
              <a:t>i</a:t>
            </a:r>
            <a:endParaRPr i="1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460525"/>
            <a:ext cx="10746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基本结构：使多层神经元细胞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或感知器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)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连接在一起</a:t>
            </a:r>
            <a:endParaRPr lang="zh-CN" altLang="zh-CN" sz="2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神经网络：深层神经网络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深层神经网络</a:t>
            </a:r>
            <a:endParaRPr lang="en-US" altLang="zh-CN" sz="2800" kern="0" dirty="0" smtClean="0">
              <a:solidFill>
                <a:srgbClr val="000000"/>
              </a:solidFill>
              <a:effectLst/>
              <a:latin typeface="Garamond" pitchFamily="18" charset="0"/>
              <a:ea typeface="+mn-ea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基本结构：使多层神经元细胞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</a:t>
            </a:r>
            <a:r>
              <a:rPr lang="zh-CN" altLang="en-US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或感知器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)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连接</a:t>
            </a:r>
            <a:r>
              <a:rPr lang="zh-CN" altLang="en-US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在一起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很多很多隐藏层</a:t>
            </a:r>
            <a:endParaRPr lang="zh-CN" altLang="zh-CN" sz="2400" dirty="0">
              <a:effectLst/>
              <a:latin typeface="Garamond" pitchFamily="18" charset="0"/>
            </a:endParaRPr>
          </a:p>
        </p:txBody>
      </p:sp>
      <p:pic>
        <p:nvPicPr>
          <p:cNvPr id="11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1" y="2373086"/>
            <a:ext cx="10983686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64;p41"/>
          <p:cNvSpPr txBox="1"/>
          <p:nvPr/>
        </p:nvSpPr>
        <p:spPr>
          <a:xfrm>
            <a:off x="1123551" y="5587270"/>
            <a:ext cx="1754506" cy="395544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输入层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Google Shape;265;p41"/>
          <p:cNvSpPr txBox="1"/>
          <p:nvPr/>
        </p:nvSpPr>
        <p:spPr>
          <a:xfrm>
            <a:off x="4645049" y="5970099"/>
            <a:ext cx="1933314" cy="395544"/>
          </a:xfrm>
          <a:prstGeom prst="rect">
            <a:avLst/>
          </a:prstGeom>
          <a:solidFill>
            <a:schemeClr val="lt1"/>
          </a:solidFill>
          <a:ln w="3810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隐藏层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" name="Google Shape;266;p41"/>
          <p:cNvSpPr txBox="1"/>
          <p:nvPr/>
        </p:nvSpPr>
        <p:spPr>
          <a:xfrm>
            <a:off x="6939982" y="5787542"/>
            <a:ext cx="1933314" cy="3955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输出层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963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神经网络：模型训练的基本流程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4" y="924740"/>
            <a:ext cx="4504215" cy="545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8" name="Picture 4" descr="C:\Users\MOZART~1\AppData\Local\Temp\snap_screen_201902261310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2" y="508740"/>
            <a:ext cx="7009359" cy="60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神经网络：前向传递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364" name="Picture 4" descr="C:\Users\MOZART~1\AppData\Local\Temp\snap_screen_201902251053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89" y="454309"/>
            <a:ext cx="9024436" cy="613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1514931" y="5431971"/>
            <a:ext cx="8927822" cy="34834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3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神经网络：反向传播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410" name="Picture 2" descr="C:\Users\MOZART~1\AppData\Local\Temp\snap_screen_201902251055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4" y="493856"/>
            <a:ext cx="8461605" cy="60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箭头 12"/>
          <p:cNvSpPr/>
          <p:nvPr/>
        </p:nvSpPr>
        <p:spPr>
          <a:xfrm rot="10800000">
            <a:off x="281216" y="5170712"/>
            <a:ext cx="8347959" cy="34834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8860948" y="1191952"/>
            <a:ext cx="3243965" cy="404008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28600"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 dirty="0" smtClean="0">
                <a:latin typeface="Garamond" pitchFamily="18" charset="0"/>
              </a:rPr>
              <a:t>问题：为什么要反向传播？目的是什么？</a:t>
            </a:r>
            <a:endParaRPr lang="en-US" altLang="zh-CN" sz="2400" b="1" dirty="0" smtClean="0">
              <a:latin typeface="Garamond" pitchFamily="18" charset="0"/>
            </a:endParaRPr>
          </a:p>
          <a:p>
            <a:pPr marL="228600" lvl="0">
              <a:lnSpc>
                <a:spcPct val="90000"/>
              </a:lnSpc>
              <a:spcBef>
                <a:spcPts val="1000"/>
              </a:spcBef>
            </a:pPr>
            <a:endParaRPr lang="en-US" sz="2400" dirty="0" smtClean="0">
              <a:latin typeface="Garamond" pitchFamily="18" charset="0"/>
            </a:endParaRPr>
          </a:p>
          <a:p>
            <a:pPr marL="228600" lvl="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400" b="1" dirty="0" smtClean="0">
                <a:latin typeface="Garamond" pitchFamily="18" charset="0"/>
              </a:rPr>
              <a:t>-</a:t>
            </a:r>
            <a:r>
              <a:rPr lang="en-US" sz="2400" dirty="0" smtClean="0">
                <a:latin typeface="Garamond" pitchFamily="18" charset="0"/>
              </a:rPr>
              <a:t> </a:t>
            </a:r>
            <a:r>
              <a:rPr lang="zh-CN" altLang="en-US" sz="2400" dirty="0" smtClean="0">
                <a:latin typeface="Garamond" pitchFamily="18" charset="0"/>
              </a:rPr>
              <a:t>产生误差的原因在于权值有偏差，所以需要返回更新权值</a:t>
            </a:r>
            <a:endParaRPr lang="en-US" sz="2400" dirty="0">
              <a:latin typeface="Garamond" pitchFamily="18" charset="0"/>
            </a:endParaRPr>
          </a:p>
          <a:p>
            <a:pPr marL="228600" lvl="0">
              <a:lnSpc>
                <a:spcPct val="90000"/>
              </a:lnSpc>
              <a:spcBef>
                <a:spcPts val="1000"/>
              </a:spcBef>
            </a:pPr>
            <a:endParaRPr lang="en-US" sz="2400" dirty="0" smtClean="0">
              <a:latin typeface="Garamond" pitchFamily="18" charset="0"/>
            </a:endParaRPr>
          </a:p>
          <a:p>
            <a:pPr marL="228600" lvl="0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 smtClean="0">
                <a:latin typeface="Garamond" pitchFamily="18" charset="0"/>
              </a:rPr>
              <a:t>-</a:t>
            </a:r>
            <a:r>
              <a:rPr lang="en-US" sz="2400" dirty="0" smtClean="0">
                <a:latin typeface="Garamond" pitchFamily="18" charset="0"/>
              </a:rPr>
              <a:t> </a:t>
            </a:r>
            <a:r>
              <a:rPr lang="zh-CN" altLang="en-US" sz="2400" dirty="0" smtClean="0">
                <a:latin typeface="Garamond" pitchFamily="18" charset="0"/>
              </a:rPr>
              <a:t>返回更新权值的方法：梯度下降算法</a:t>
            </a:r>
            <a:r>
              <a:rPr lang="en-US" altLang="zh-CN" sz="2400" dirty="0" smtClean="0">
                <a:latin typeface="Garamond" pitchFamily="18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Garamond" pitchFamily="18" charset="0"/>
              </a:rPr>
              <a:t>Gradient </a:t>
            </a:r>
            <a:r>
              <a:rPr lang="en-US" sz="2400" dirty="0">
                <a:solidFill>
                  <a:srgbClr val="FF0000"/>
                </a:solidFill>
                <a:latin typeface="Garamond" pitchFamily="18" charset="0"/>
              </a:rPr>
              <a:t>Descent</a:t>
            </a:r>
            <a:r>
              <a:rPr lang="en-US" sz="2400" dirty="0">
                <a:latin typeface="Garamond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62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454305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人机对弈：</a:t>
            </a:r>
            <a:r>
              <a:rPr lang="en-US" altLang="zh-CN" sz="3200" dirty="0" err="1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AlphaGo</a:t>
            </a:r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击败人类棋手，然后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…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34617670"/>
              </p:ext>
            </p:extLst>
          </p:nvPr>
        </p:nvGraphicFramePr>
        <p:xfrm>
          <a:off x="63500" y="578152"/>
          <a:ext cx="11257643" cy="6028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alpha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8" y="182159"/>
            <a:ext cx="4094609" cy="230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7" y="2320542"/>
            <a:ext cx="4094609" cy="22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phazero alpha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8" y="4326767"/>
            <a:ext cx="4094608" cy="23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48" y="937446"/>
            <a:ext cx="8248943" cy="512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神经网络：反向传播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梯度下降算法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20392"/>
              </p:ext>
            </p:extLst>
          </p:nvPr>
        </p:nvGraphicFramePr>
        <p:xfrm>
          <a:off x="4033157" y="703290"/>
          <a:ext cx="23241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19" name="Equation" r:id="rId5" imgW="1002960" imgH="203040" progId="Equation.DSMT4">
                  <p:embed/>
                </p:oleObj>
              </mc:Choice>
              <mc:Fallback>
                <p:oleObj name="Equation" r:id="rId5" imgW="1002960" imgH="203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157" y="703290"/>
                        <a:ext cx="23241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63500" y="1183880"/>
            <a:ext cx="3507014" cy="27084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2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权值更新规则：</a:t>
            </a:r>
            <a:endParaRPr lang="en-US" altLang="zh-CN" sz="2200" b="1" dirty="0" smtClean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altLang="zh-CN" sz="2200" b="1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r>
              <a:rPr lang="zh-CN" altLang="en-US" sz="2200" b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每次往梯度值相反的方向移动更新，更新步速可以设置为</a:t>
            </a:r>
            <a:r>
              <a:rPr lang="en-US" sz="2200" b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l-GR" sz="2200" b="1" i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λ</a:t>
            </a:r>
            <a:r>
              <a:rPr lang="en-US" sz="2200" b="1" i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200" b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:</a:t>
            </a:r>
            <a:endParaRPr lang="en-US" sz="2200" b="1" dirty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" name="五角星 8"/>
          <p:cNvSpPr/>
          <p:nvPr/>
        </p:nvSpPr>
        <p:spPr>
          <a:xfrm>
            <a:off x="6792686" y="4865913"/>
            <a:ext cx="478971" cy="446314"/>
          </a:xfrm>
          <a:prstGeom prst="star5">
            <a:avLst>
              <a:gd name="adj" fmla="val 25716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84;p60"/>
          <p:cNvSpPr/>
          <p:nvPr/>
        </p:nvSpPr>
        <p:spPr>
          <a:xfrm>
            <a:off x="9817842" y="2253343"/>
            <a:ext cx="2287071" cy="2340428"/>
          </a:xfrm>
          <a:prstGeom prst="wedgeRectCallout">
            <a:avLst>
              <a:gd name="adj1" fmla="val -84621"/>
              <a:gd name="adj2" fmla="val -1451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0000FF"/>
              </a:buClr>
              <a:buSzPts val="2400"/>
            </a:pPr>
            <a:r>
              <a:rPr lang="zh-CN" altLang="en-US" sz="2000" kern="0" dirty="0" smtClean="0">
                <a:latin typeface="Georgia" pitchFamily="18" charset="0"/>
                <a:ea typeface="Georgia"/>
                <a:cs typeface="Georgia"/>
                <a:sym typeface="Georgia"/>
              </a:rPr>
              <a:t>这里我们需要     </a:t>
            </a:r>
            <a:r>
              <a:rPr lang="zh-CN" altLang="en-US" sz="2000" b="1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减小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  </a:t>
            </a:r>
            <a:r>
              <a:rPr lang="en-US" sz="2000" i="1" kern="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w</a:t>
            </a:r>
            <a:r>
              <a:rPr lang="en-US" sz="2000" i="1" kern="0" baseline="-2500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</a:t>
            </a:r>
            <a:r>
              <a:rPr lang="zh-CN" altLang="en-US" sz="2000" kern="0" dirty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，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 </a:t>
            </a:r>
            <a:r>
              <a:rPr lang="zh-CN" altLang="en-US" sz="2000" kern="0" dirty="0" smtClean="0">
                <a:latin typeface="Georgia" pitchFamily="18" charset="0"/>
                <a:ea typeface="Georgia"/>
                <a:cs typeface="Georgia"/>
                <a:sym typeface="Georgia"/>
              </a:rPr>
              <a:t>因为梯度值</a:t>
            </a:r>
            <a:endParaRPr lang="en-US" sz="2000" kern="0" dirty="0"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r>
              <a:rPr lang="zh-CN" altLang="en-US" sz="2000" kern="0" dirty="0" smtClean="0">
                <a:latin typeface="Georgia" pitchFamily="18" charset="0"/>
                <a:ea typeface="Georgia"/>
                <a:cs typeface="Georgia"/>
                <a:sym typeface="Georgia"/>
              </a:rPr>
              <a:t>是</a:t>
            </a:r>
            <a:r>
              <a:rPr lang="zh-CN" altLang="en-US" sz="2000" b="1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正数</a:t>
            </a:r>
            <a:endParaRPr sz="2000" b="1" i="1" kern="0" dirty="0">
              <a:solidFill>
                <a:srgbClr val="FF0000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038652"/>
              </p:ext>
            </p:extLst>
          </p:nvPr>
        </p:nvGraphicFramePr>
        <p:xfrm>
          <a:off x="10350644" y="3125332"/>
          <a:ext cx="10255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0" name="Equation" r:id="rId7" imgW="444240" imgH="431640" progId="Equation.DSMT4">
                  <p:embed/>
                </p:oleObj>
              </mc:Choice>
              <mc:Fallback>
                <p:oleObj name="Equation" r:id="rId7" imgW="444240" imgH="4316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644" y="3125332"/>
                        <a:ext cx="102552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Google Shape;384;p60"/>
          <p:cNvSpPr/>
          <p:nvPr/>
        </p:nvSpPr>
        <p:spPr>
          <a:xfrm>
            <a:off x="1914814" y="4125087"/>
            <a:ext cx="2287071" cy="2340428"/>
          </a:xfrm>
          <a:prstGeom prst="wedgeRectCallout">
            <a:avLst>
              <a:gd name="adj1" fmla="val 96247"/>
              <a:gd name="adj2" fmla="val -57308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0000FF"/>
              </a:buClr>
              <a:buSzPts val="2400"/>
            </a:pPr>
            <a:r>
              <a:rPr lang="zh-CN" altLang="en-US" sz="2000" kern="0" dirty="0">
                <a:latin typeface="Georgia" pitchFamily="18" charset="0"/>
                <a:ea typeface="Georgia"/>
                <a:cs typeface="Georgia"/>
                <a:sym typeface="Georgia"/>
              </a:rPr>
              <a:t>这里我们需要     </a:t>
            </a:r>
            <a:r>
              <a:rPr lang="zh-CN" altLang="en-US" sz="2000" b="1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增大</a:t>
            </a:r>
            <a:r>
              <a:rPr lang="zh-CN" alt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  </a:t>
            </a:r>
            <a:r>
              <a:rPr lang="en-US" altLang="zh-CN" sz="2000" i="1" kern="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w</a:t>
            </a:r>
            <a:r>
              <a:rPr lang="en-US" altLang="zh-CN" sz="2000" i="1" kern="0" baseline="-2500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</a:t>
            </a:r>
            <a:r>
              <a:rPr lang="zh-CN" altLang="en-US" sz="2000" kern="0" dirty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， </a:t>
            </a:r>
            <a:r>
              <a:rPr lang="zh-CN" altLang="en-US" sz="2000" kern="0" dirty="0">
                <a:latin typeface="Georgia" pitchFamily="18" charset="0"/>
                <a:ea typeface="Georgia"/>
                <a:cs typeface="Georgia"/>
                <a:sym typeface="Georgia"/>
              </a:rPr>
              <a:t>因为梯度值</a:t>
            </a:r>
          </a:p>
          <a:p>
            <a:pPr marL="76200">
              <a:buClr>
                <a:srgbClr val="0000FF"/>
              </a:buClr>
              <a:buSzPts val="2400"/>
            </a:pPr>
            <a:endParaRPr lang="zh-CN" altLang="en-US" sz="2000" kern="0" dirty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zh-CN" altLang="en-US" sz="2000" kern="0" dirty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zh-CN" altLang="en-US" sz="2000" kern="0" dirty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r>
              <a:rPr lang="zh-CN" altLang="en-US" sz="2000" kern="0" dirty="0" smtClean="0">
                <a:latin typeface="Georgia" pitchFamily="18" charset="0"/>
                <a:ea typeface="Georgia"/>
                <a:cs typeface="Georgia"/>
                <a:sym typeface="Georgia"/>
              </a:rPr>
              <a:t>是</a:t>
            </a:r>
            <a:r>
              <a:rPr lang="zh-CN" altLang="en-US" sz="2000" b="1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负数</a:t>
            </a:r>
            <a:endParaRPr lang="zh-CN" altLang="en-US" sz="2000" b="1" i="1" kern="0" dirty="0">
              <a:solidFill>
                <a:srgbClr val="FF0000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931634"/>
              </p:ext>
            </p:extLst>
          </p:nvPr>
        </p:nvGraphicFramePr>
        <p:xfrm>
          <a:off x="2467323" y="5062308"/>
          <a:ext cx="102552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" name="Equation" r:id="rId9" imgW="444240" imgH="431640" progId="Equation.DSMT4">
                  <p:embed/>
                </p:oleObj>
              </mc:Choice>
              <mc:Fallback>
                <p:oleObj name="Equation" r:id="rId9" imgW="444240" imgH="4316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323" y="5062308"/>
                        <a:ext cx="102552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70066"/>
              </p:ext>
            </p:extLst>
          </p:nvPr>
        </p:nvGraphicFramePr>
        <p:xfrm>
          <a:off x="179217" y="2937806"/>
          <a:ext cx="3275580" cy="91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" name="Equation" r:id="rId11" imgW="1536480" imgH="431640" progId="Equation.DSMT4">
                  <p:embed/>
                </p:oleObj>
              </mc:Choice>
              <mc:Fallback>
                <p:oleObj name="Equation" r:id="rId11" imgW="1536480" imgH="43164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17" y="2937806"/>
                        <a:ext cx="3275580" cy="919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9524998" y="4648201"/>
            <a:ext cx="1643743" cy="397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44343"/>
              </p:ext>
            </p:extLst>
          </p:nvPr>
        </p:nvGraphicFramePr>
        <p:xfrm>
          <a:off x="8995001" y="4721985"/>
          <a:ext cx="31099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3" name="Equation" r:id="rId13" imgW="1346040" imgH="228600" progId="Equation.DSMT4">
                  <p:embed/>
                </p:oleObj>
              </mc:Choice>
              <mc:Fallback>
                <p:oleObj name="Equation" r:id="rId13" imgW="134604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001" y="4721985"/>
                        <a:ext cx="31099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4386943" y="5034642"/>
            <a:ext cx="1970314" cy="397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6047014" y="5661851"/>
            <a:ext cx="1970314" cy="397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03353"/>
              </p:ext>
            </p:extLst>
          </p:nvPr>
        </p:nvGraphicFramePr>
        <p:xfrm>
          <a:off x="6297383" y="5661851"/>
          <a:ext cx="17907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4" name="Equation" r:id="rId15" imgW="774360" imgH="228600" progId="Equation.DSMT4">
                  <p:embed/>
                </p:oleObj>
              </mc:Choice>
              <mc:Fallback>
                <p:oleObj name="Equation" r:id="rId15" imgW="77436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383" y="5661851"/>
                        <a:ext cx="17907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3646713" y="1953984"/>
            <a:ext cx="511628" cy="397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6106883" y="2694214"/>
            <a:ext cx="1382487" cy="56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6640286" y="1420584"/>
            <a:ext cx="859969" cy="73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10602683" y="1406975"/>
            <a:ext cx="1382487" cy="56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917678"/>
              </p:ext>
            </p:extLst>
          </p:nvPr>
        </p:nvGraphicFramePr>
        <p:xfrm>
          <a:off x="5758313" y="2786516"/>
          <a:ext cx="20796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" name="Equation" r:id="rId17" imgW="901440" imgH="203040" progId="Equation.DSMT4">
                  <p:embed/>
                </p:oleObj>
              </mc:Choice>
              <mc:Fallback>
                <p:oleObj name="Equation" r:id="rId17" imgW="90144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313" y="2786516"/>
                        <a:ext cx="20796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734144"/>
              </p:ext>
            </p:extLst>
          </p:nvPr>
        </p:nvGraphicFramePr>
        <p:xfrm>
          <a:off x="6106883" y="1508802"/>
          <a:ext cx="252253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6" name="Equation" r:id="rId19" imgW="1091880" imgH="241200" progId="Equation.DSMT4">
                  <p:embed/>
                </p:oleObj>
              </mc:Choice>
              <mc:Fallback>
                <p:oleObj name="Equation" r:id="rId19" imgW="109188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6883" y="1508802"/>
                        <a:ext cx="252253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057426"/>
              </p:ext>
            </p:extLst>
          </p:nvPr>
        </p:nvGraphicFramePr>
        <p:xfrm>
          <a:off x="9434513" y="1436688"/>
          <a:ext cx="25812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" name="Equation" r:id="rId21" imgW="1117440" imgH="203040" progId="Equation.DSMT4">
                  <p:embed/>
                </p:oleObj>
              </mc:Choice>
              <mc:Fallback>
                <p:oleObj name="Equation" r:id="rId21" imgW="1117440" imgH="2030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4513" y="1436688"/>
                        <a:ext cx="25812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5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神经网络：快速总结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4" y="924740"/>
            <a:ext cx="4504215" cy="545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8" name="Picture 4" descr="C:\Users\MOZART~1\AppData\Local\Temp\snap_screen_201902261310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2" y="508740"/>
            <a:ext cx="7009359" cy="60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zh-CN" altLang="en-US" sz="4900" b="0" dirty="0" smtClean="0">
                <a:latin typeface="Garamond" panose="02020404030301010803" pitchFamily="18" charset="0"/>
              </a:rPr>
              <a:t>神经网络模型：缺陷与不足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Garamond" pitchFamily="18" charset="0"/>
                <a:ea typeface="+mn-ea"/>
                <a:cs typeface="Times New Roman" panose="02020603050405020304" pitchFamily="18" charset="0"/>
              </a:rPr>
              <a:t>神经网络：缺陷 </a:t>
            </a:r>
            <a:r>
              <a:rPr lang="en-US" altLang="zh-CN" sz="2800" dirty="0" smtClean="0">
                <a:solidFill>
                  <a:schemeClr val="bg1"/>
                </a:solidFill>
                <a:latin typeface="Garamond" pitchFamily="18" charset="0"/>
                <a:ea typeface="+mn-ea"/>
                <a:cs typeface="Times New Roman" panose="02020603050405020304" pitchFamily="18" charset="0"/>
              </a:rPr>
              <a:t>I</a:t>
            </a:r>
            <a:endParaRPr lang="en-US" sz="2800" dirty="0">
              <a:solidFill>
                <a:schemeClr val="bg1"/>
              </a:solidFill>
              <a:latin typeface="Garamond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神经网络模型强在预测与泛化能力，但</a:t>
            </a: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解释能力不足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神经网络模型的隐藏层就像“黑箱”</a:t>
            </a:r>
            <a:endParaRPr lang="zh-CN" altLang="zh-CN" sz="28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614" name="Picture 182" descr="Image result for neural network black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3" y="617600"/>
            <a:ext cx="8285843" cy="42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Garamond" pitchFamily="18" charset="0"/>
                <a:cs typeface="Times New Roman" panose="02020603050405020304" pitchFamily="18" charset="0"/>
              </a:rPr>
              <a:t>神经网络：缺陷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II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梯度消失与梯度爆炸问题</a:t>
            </a: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b="1" kern="0" dirty="0" smtClean="0">
              <a:solidFill>
                <a:srgbClr val="FF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b="1" kern="0" dirty="0" smtClean="0">
                <a:solidFill>
                  <a:srgbClr val="FF0000"/>
                </a:solidFill>
                <a:latin typeface="Garamond" pitchFamily="18" charset="0"/>
                <a:ea typeface="+mn-ea"/>
                <a:cs typeface="Times New Roman"/>
              </a:rPr>
              <a:t>计算梯度的链式法则：</a:t>
            </a:r>
            <a:endParaRPr lang="en-US" altLang="zh-CN" sz="3000" b="1" kern="0" dirty="0" smtClean="0">
              <a:solidFill>
                <a:srgbClr val="FF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如果随意选择激活函数，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6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如果梯度小于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1 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→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梯度消失：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1257300" lvl="2" indent="-342900">
              <a:lnSpc>
                <a:spcPct val="16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解决办法：想清楚该不该选这个激活函数</a:t>
            </a:r>
            <a:endParaRPr lang="en-US" altLang="zh-CN" sz="20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6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如果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梯度大于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1 </a:t>
            </a:r>
            <a:r>
              <a:rPr lang="en-US" altLang="zh-CN" sz="2400" b="1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→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梯度爆炸：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</a:t>
            </a:r>
          </a:p>
          <a:p>
            <a:pPr marL="1257300" lvl="2" indent="-342900">
              <a:lnSpc>
                <a:spcPct val="16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解决办法：梯度裁剪</a:t>
            </a: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(Gradient Clipping)</a:t>
            </a: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；对权值进行正则化</a:t>
            </a: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(Regularization)</a:t>
            </a:r>
            <a:endParaRPr lang="zh-CN" altLang="zh-CN" sz="2000" dirty="0">
              <a:latin typeface="Garamond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3991" y="1384738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X1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320797" y="1753718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6463"/>
              </p:ext>
            </p:extLst>
          </p:nvPr>
        </p:nvGraphicFramePr>
        <p:xfrm>
          <a:off x="1401757" y="1262957"/>
          <a:ext cx="4381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9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57" y="1262957"/>
                        <a:ext cx="4381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椭圆 15"/>
          <p:cNvSpPr/>
          <p:nvPr/>
        </p:nvSpPr>
        <p:spPr>
          <a:xfrm>
            <a:off x="2032471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752927" y="1754852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523144"/>
              </p:ext>
            </p:extLst>
          </p:nvPr>
        </p:nvGraphicFramePr>
        <p:xfrm>
          <a:off x="2901944" y="1275657"/>
          <a:ext cx="411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44" y="1275657"/>
                        <a:ext cx="411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椭圆 17"/>
          <p:cNvSpPr/>
          <p:nvPr/>
        </p:nvSpPr>
        <p:spPr>
          <a:xfrm>
            <a:off x="3483298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h2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203754" y="1775489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986853"/>
              </p:ext>
            </p:extLst>
          </p:nvPr>
        </p:nvGraphicFramePr>
        <p:xfrm>
          <a:off x="4327298" y="1316931"/>
          <a:ext cx="43973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1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298" y="1316931"/>
                        <a:ext cx="43973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035986"/>
              </p:ext>
            </p:extLst>
          </p:nvPr>
        </p:nvGraphicFramePr>
        <p:xfrm>
          <a:off x="4936217" y="1670034"/>
          <a:ext cx="94773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2" name="Equation" r:id="rId10" imgW="317160" imgH="101520" progId="Equation.DSMT4">
                  <p:embed/>
                </p:oleObj>
              </mc:Choice>
              <mc:Fallback>
                <p:oleObj name="Equation" r:id="rId10" imgW="317160" imgH="10152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217" y="1670034"/>
                        <a:ext cx="947738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椭圆 22"/>
          <p:cNvSpPr/>
          <p:nvPr/>
        </p:nvSpPr>
        <p:spPr>
          <a:xfrm>
            <a:off x="5844715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hn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565961" y="1797261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792707"/>
              </p:ext>
            </p:extLst>
          </p:nvPr>
        </p:nvGraphicFramePr>
        <p:xfrm>
          <a:off x="6689719" y="1306499"/>
          <a:ext cx="4397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" name="Equation" r:id="rId12" imgW="190440" imgH="228600" progId="Equation.DSMT4">
                  <p:embed/>
                </p:oleObj>
              </mc:Choice>
              <mc:Fallback>
                <p:oleObj name="Equation" r:id="rId12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19" y="1306499"/>
                        <a:ext cx="4397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椭圆 25"/>
          <p:cNvSpPr/>
          <p:nvPr/>
        </p:nvSpPr>
        <p:spPr>
          <a:xfrm>
            <a:off x="7296332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O1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8016788" y="1787509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732098"/>
              </p:ext>
            </p:extLst>
          </p:nvPr>
        </p:nvGraphicFramePr>
        <p:xfrm>
          <a:off x="8789982" y="1563672"/>
          <a:ext cx="3524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4" name="Equation" r:id="rId14" imgW="152280" imgH="164880" progId="Equation.DSMT4">
                  <p:embed/>
                </p:oleObj>
              </mc:Choice>
              <mc:Fallback>
                <p:oleObj name="Equation" r:id="rId14" imgW="152280" imgH="16488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9982" y="1563672"/>
                        <a:ext cx="352425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87915"/>
              </p:ext>
            </p:extLst>
          </p:nvPr>
        </p:nvGraphicFramePr>
        <p:xfrm>
          <a:off x="4375556" y="2144469"/>
          <a:ext cx="7282464" cy="17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5" name="Equation" r:id="rId16" imgW="3886200" imgH="939600" progId="Equation.DSMT4">
                  <p:embed/>
                </p:oleObj>
              </mc:Choice>
              <mc:Fallback>
                <p:oleObj name="Equation" r:id="rId16" imgW="3886200" imgH="939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556" y="2144469"/>
                        <a:ext cx="7282464" cy="175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83350"/>
              </p:ext>
            </p:extLst>
          </p:nvPr>
        </p:nvGraphicFramePr>
        <p:xfrm>
          <a:off x="4892709" y="4181703"/>
          <a:ext cx="3652577" cy="765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6" name="Equation" r:id="rId18" imgW="2057400" imgH="431640" progId="Equation.DSMT4">
                  <p:embed/>
                </p:oleObj>
              </mc:Choice>
              <mc:Fallback>
                <p:oleObj name="Equation" r:id="rId18" imgW="2057400" imgH="43164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2709" y="4181703"/>
                        <a:ext cx="3652577" cy="765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922341"/>
              </p:ext>
            </p:extLst>
          </p:nvPr>
        </p:nvGraphicFramePr>
        <p:xfrm>
          <a:off x="6931146" y="454310"/>
          <a:ext cx="51752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7" name="Equation" r:id="rId20" imgW="2234880" imgH="431640" progId="Equation.DSMT4">
                  <p:embed/>
                </p:oleObj>
              </mc:Choice>
              <mc:Fallback>
                <p:oleObj name="Equation" r:id="rId20" imgW="2234880" imgH="4316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146" y="454310"/>
                        <a:ext cx="517525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249861"/>
              </p:ext>
            </p:extLst>
          </p:nvPr>
        </p:nvGraphicFramePr>
        <p:xfrm>
          <a:off x="4867275" y="5291138"/>
          <a:ext cx="9985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8" name="Equation" r:id="rId22" imgW="622080" imgH="431640" progId="Equation.DSMT4">
                  <p:embed/>
                </p:oleObj>
              </mc:Choice>
              <mc:Fallback>
                <p:oleObj name="Equation" r:id="rId22" imgW="622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67275" y="5291138"/>
                        <a:ext cx="998538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流程图: 可选过程 1"/>
          <p:cNvSpPr/>
          <p:nvPr/>
        </p:nvSpPr>
        <p:spPr>
          <a:xfrm>
            <a:off x="1404257" y="1352080"/>
            <a:ext cx="413657" cy="368980"/>
          </a:xfrm>
          <a:prstGeom prst="flowChartAlternateProcess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Garamond" pitchFamily="18" charset="0"/>
                <a:cs typeface="Times New Roman" panose="02020603050405020304" pitchFamily="18" charset="0"/>
              </a:rPr>
              <a:t>神经网络：缺陷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III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用“梯度下降算法”进行权值优化：</a:t>
            </a: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Solutions: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改进梯度下降：随机梯度下降算法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(Stochastic Gradient Descent)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其他优化算法：模拟退火算法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(Simulated Annealing)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，用于玻尔兹曼机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(Boltzmann Machine)</a:t>
            </a:r>
            <a:endParaRPr lang="zh-CN" altLang="zh-CN" sz="24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554" name="Picture 2" descr="Image result for gradient descent local mi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9" y="1183595"/>
            <a:ext cx="8117567" cy="35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8753344" y="2087396"/>
            <a:ext cx="3112084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注意：</a:t>
            </a:r>
            <a:endParaRPr lang="en-US" sz="2800" b="1" dirty="0" smtClean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800" b="1" dirty="0" smtClean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r>
              <a:rPr lang="zh-CN" altLang="en-US" sz="28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梯度下降本质上是一种“贪心算法”</a:t>
            </a:r>
            <a:endParaRPr lang="en-US" sz="2800" b="1" dirty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35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Garamond" pitchFamily="18" charset="0"/>
                <a:cs typeface="Times New Roman" panose="02020603050405020304" pitchFamily="18" charset="0"/>
              </a:rPr>
              <a:t>神经网络：缺陷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IV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63500" y="468082"/>
            <a:ext cx="12041414" cy="61171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测试数据集上的泛化误差：</a:t>
            </a:r>
            <a:endParaRPr lang="en-US" altLang="zh-CN" sz="2800" kern="0" dirty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♥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神经网络模型仍可能过拟合！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通常的解决办法：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对权值进行正则化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(Regularization)</a:t>
            </a: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批标准化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(Batch normalization)</a:t>
            </a: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神经元随机失活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(Dropout neurons randomly in each layer)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</p:txBody>
      </p:sp>
      <p:pic>
        <p:nvPicPr>
          <p:cNvPr id="25" name="Picture 2" descr="C:\Users\MOZART~1\AppData\Local\Temp\snap_screen_201902250110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3" y="2302696"/>
            <a:ext cx="4987610" cy="34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07;p32"/>
          <p:cNvSpPr/>
          <p:nvPr/>
        </p:nvSpPr>
        <p:spPr>
          <a:xfrm>
            <a:off x="7137814" y="2433328"/>
            <a:ext cx="1037358" cy="315570"/>
          </a:xfrm>
          <a:prstGeom prst="wedgeRectCallout">
            <a:avLst>
              <a:gd name="adj1" fmla="val -51800"/>
              <a:gd name="adj2" fmla="val 12556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altLang="en-US" sz="1400" b="1" i="0" u="none" strike="noStrike" cap="none" dirty="0" smtClean="0">
                <a:solidFill>
                  <a:srgbClr val="0000FF"/>
                </a:solidFill>
                <a:latin typeface="Georgia" pitchFamily="18" charset="0"/>
                <a:sym typeface="Arial"/>
              </a:rPr>
              <a:t>欠拟合</a:t>
            </a:r>
            <a:endParaRPr sz="1400" b="1" i="0" u="none" strike="noStrike" cap="none" dirty="0">
              <a:solidFill>
                <a:srgbClr val="0000FF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34" name="Google Shape;207;p32"/>
          <p:cNvSpPr/>
          <p:nvPr/>
        </p:nvSpPr>
        <p:spPr>
          <a:xfrm>
            <a:off x="9097243" y="2444783"/>
            <a:ext cx="1037358" cy="315570"/>
          </a:xfrm>
          <a:prstGeom prst="wedgeRectCallout">
            <a:avLst>
              <a:gd name="adj1" fmla="val 58384"/>
              <a:gd name="adj2" fmla="val 11521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altLang="en-US" sz="1400" b="1" i="0" u="none" strike="noStrike" cap="none" dirty="0" smtClean="0">
                <a:solidFill>
                  <a:srgbClr val="FF0000"/>
                </a:solidFill>
                <a:latin typeface="Georgia" pitchFamily="18" charset="0"/>
                <a:sym typeface="Arial"/>
              </a:rPr>
              <a:t>过拟合</a:t>
            </a:r>
            <a:endParaRPr sz="1400" b="1" i="0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17" name="Title 1 2 1"/>
          <p:cNvSpPr txBox="1">
            <a:spLocks/>
          </p:cNvSpPr>
          <p:nvPr/>
        </p:nvSpPr>
        <p:spPr>
          <a:xfrm>
            <a:off x="4093028" y="6041570"/>
            <a:ext cx="8011885" cy="5328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“</a:t>
            </a:r>
            <a:r>
              <a:rPr lang="zh-CN" altLang="en-US" sz="2800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天下没有免费午餐</a:t>
            </a:r>
            <a:r>
              <a:rPr lang="en-US" altLang="zh-CN" sz="2800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”</a:t>
            </a:r>
          </a:p>
          <a:p>
            <a:pPr lvl="0" algn="r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>
              <a:latin typeface="Garamond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310851"/>
              </p:ext>
            </p:extLst>
          </p:nvPr>
        </p:nvGraphicFramePr>
        <p:xfrm>
          <a:off x="422730" y="1030275"/>
          <a:ext cx="694055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4" name="Equation" r:id="rId5" imgW="4000320" imgH="1091880" progId="Equation.DSMT4">
                  <p:embed/>
                </p:oleObj>
              </mc:Choice>
              <mc:Fallback>
                <p:oleObj name="Equation" r:id="rId5" imgW="4000320" imgH="10918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30" y="1030275"/>
                        <a:ext cx="6940550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7946571" y="1808375"/>
            <a:ext cx="2188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偏差</a:t>
            </a:r>
            <a:r>
              <a:rPr lang="en-US" altLang="zh-CN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-</a:t>
            </a:r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方差权衡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591221"/>
              </p:ext>
            </p:extLst>
          </p:nvPr>
        </p:nvGraphicFramePr>
        <p:xfrm>
          <a:off x="490220" y="2982685"/>
          <a:ext cx="35417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5" name="Equation" r:id="rId7" imgW="1854000" imgH="482400" progId="Equation.DSMT4">
                  <p:embed/>
                </p:oleObj>
              </mc:Choice>
              <mc:Fallback>
                <p:oleObj name="Equation" r:id="rId7" imgW="1854000" imgH="482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" y="2982685"/>
                        <a:ext cx="354171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44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Garamond" pitchFamily="18" charset="0"/>
                <a:cs typeface="Times New Roman" panose="02020603050405020304" pitchFamily="18" charset="0"/>
              </a:rPr>
              <a:t>神经网络：缺陷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IV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图像</a:t>
            </a: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分类：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200" dirty="0" smtClean="0">
                <a:latin typeface="Garamond" pitchFamily="18" charset="0"/>
                <a:ea typeface="+mn-ea"/>
              </a:rPr>
              <a:t>如果用普通的深层神经网络对图片进行分析，会发生什么？</a:t>
            </a:r>
            <a:endParaRPr lang="en-US" altLang="zh-CN" sz="2200" dirty="0">
              <a:latin typeface="Garamond" pitchFamily="18" charset="0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200" dirty="0" smtClean="0">
                <a:latin typeface="Garamond" pitchFamily="18" charset="0"/>
                <a:ea typeface="+mn-ea"/>
              </a:rPr>
              <a:t>首先把图片分割成独立的像素</a:t>
            </a:r>
            <a:r>
              <a:rPr lang="en-US" altLang="zh-CN" sz="2200" dirty="0" smtClean="0">
                <a:latin typeface="Garamond" pitchFamily="18" charset="0"/>
                <a:ea typeface="+mn-ea"/>
              </a:rPr>
              <a:t>(pixel)</a:t>
            </a:r>
            <a:r>
              <a:rPr lang="zh-CN" altLang="en-US" sz="2200" dirty="0" smtClean="0">
                <a:latin typeface="Garamond" pitchFamily="18" charset="0"/>
                <a:ea typeface="+mn-ea"/>
              </a:rPr>
              <a:t>作为输入值，每个像素看作一个变量，取值在</a:t>
            </a:r>
            <a:r>
              <a:rPr lang="en-US" altLang="zh-CN" sz="2200" dirty="0" smtClean="0">
                <a:latin typeface="Garamond" pitchFamily="18" charset="0"/>
                <a:ea typeface="+mn-ea"/>
              </a:rPr>
              <a:t>0-255</a:t>
            </a:r>
            <a:r>
              <a:rPr lang="zh-CN" altLang="en-US" sz="2200" dirty="0" smtClean="0">
                <a:latin typeface="Garamond" pitchFamily="18" charset="0"/>
                <a:ea typeface="+mn-ea"/>
              </a:rPr>
              <a:t>之间，衡量像素的颜色深浅</a:t>
            </a:r>
            <a:endParaRPr lang="en-US" altLang="zh-CN" sz="2200" dirty="0">
              <a:latin typeface="Garamond" pitchFamily="18" charset="0"/>
              <a:ea typeface="+mn-ea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200" dirty="0" smtClean="0">
                <a:latin typeface="Garamond" pitchFamily="18" charset="0"/>
                <a:ea typeface="+mn-ea"/>
              </a:rPr>
              <a:t>这有什么问题呢？</a:t>
            </a:r>
            <a:endParaRPr lang="en-US" altLang="zh-CN" sz="2200" dirty="0">
              <a:latin typeface="Garamond" pitchFamily="18" charset="0"/>
              <a:ea typeface="+mn-ea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00" y="3237233"/>
            <a:ext cx="69151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84;p60"/>
          <p:cNvSpPr/>
          <p:nvPr/>
        </p:nvSpPr>
        <p:spPr>
          <a:xfrm>
            <a:off x="8174100" y="3569933"/>
            <a:ext cx="3616200" cy="2451600"/>
          </a:xfrm>
          <a:prstGeom prst="wedgeRectCallout">
            <a:avLst>
              <a:gd name="adj1" fmla="val -63798"/>
              <a:gd name="adj2" fmla="val 8739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Clr>
                <a:srgbClr val="0000FF"/>
              </a:buClr>
              <a:buSzPts val="2400"/>
              <a:buFont typeface="Georgia"/>
              <a:buChar char="●"/>
            </a:pPr>
            <a:r>
              <a:rPr lang="zh-CN" altLang="en-US" sz="2400" kern="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普通神经网络并不能完全利用数据集的所有重要信息</a:t>
            </a:r>
            <a:endParaRPr sz="2400" kern="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81000">
              <a:buClr>
                <a:srgbClr val="0000FF"/>
              </a:buClr>
              <a:buSzPts val="2400"/>
              <a:buFont typeface="Georgia"/>
              <a:buChar char="●"/>
            </a:pPr>
            <a:r>
              <a:rPr lang="zh-CN" altLang="en-US" sz="2400" kern="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如果在测试数据集中，猫的位置改变了，怎么办？</a:t>
            </a:r>
            <a:endParaRPr sz="2400" kern="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935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Garamond" pitchFamily="18" charset="0"/>
                <a:cs typeface="Times New Roman" panose="02020603050405020304" pitchFamily="18" charset="0"/>
              </a:rPr>
              <a:t>神经网络：缺陷 </a:t>
            </a:r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IV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图像分类：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75" y="2083241"/>
            <a:ext cx="2230675" cy="4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6;p64"/>
          <p:cNvSpPr txBox="1"/>
          <p:nvPr/>
        </p:nvSpPr>
        <p:spPr>
          <a:xfrm>
            <a:off x="281475" y="3142886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</a:t>
            </a:r>
            <a:r>
              <a:rPr lang="zh-CN" altLang="en-US" dirty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维度</a:t>
            </a:r>
            <a:endParaRPr sz="1800" dirty="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427;p64"/>
          <p:cNvSpPr/>
          <p:nvPr/>
        </p:nvSpPr>
        <p:spPr>
          <a:xfrm>
            <a:off x="3452325" y="2794111"/>
            <a:ext cx="652500" cy="240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8;p64"/>
          <p:cNvSpPr/>
          <p:nvPr/>
        </p:nvSpPr>
        <p:spPr>
          <a:xfrm>
            <a:off x="3528525" y="5275711"/>
            <a:ext cx="3422400" cy="1260600"/>
          </a:xfrm>
          <a:prstGeom prst="wedgeRectCallout">
            <a:avLst>
              <a:gd name="adj1" fmla="val -35832"/>
              <a:gd name="adj2" fmla="val -6831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这里假设隐藏层只有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个神经元，如果增加神经元数量呢？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429;p64"/>
          <p:cNvSpPr/>
          <p:nvPr/>
        </p:nvSpPr>
        <p:spPr>
          <a:xfrm>
            <a:off x="633375" y="1270222"/>
            <a:ext cx="3837502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dirty="0" smtClean="0"/>
              <a:t>普通神经网络</a:t>
            </a:r>
            <a:endParaRPr sz="3000" dirty="0"/>
          </a:p>
        </p:txBody>
      </p:sp>
      <p:sp>
        <p:nvSpPr>
          <p:cNvPr id="19" name="Google Shape;430;p64"/>
          <p:cNvSpPr/>
          <p:nvPr/>
        </p:nvSpPr>
        <p:spPr>
          <a:xfrm>
            <a:off x="4260725" y="1991111"/>
            <a:ext cx="2414700" cy="1659600"/>
          </a:xfrm>
          <a:prstGeom prst="wedgeRectCallout">
            <a:avLst>
              <a:gd name="adj1" fmla="val -54618"/>
              <a:gd name="adj2" fmla="val 80550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300*300*4+1</a:t>
            </a:r>
            <a:endParaRPr sz="24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Georgia"/>
                <a:ea typeface="Georgia"/>
                <a:cs typeface="Georgia"/>
                <a:sym typeface="Georgia"/>
              </a:rPr>
              <a:t>大约有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360,001 </a:t>
            </a:r>
            <a:r>
              <a:rPr lang="zh-CN" altLang="en-US" sz="2400" dirty="0" smtClean="0">
                <a:latin typeface="Georgia"/>
                <a:ea typeface="Georgia"/>
                <a:cs typeface="Georgia"/>
                <a:sym typeface="Georgia"/>
              </a:rPr>
              <a:t>权值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432;p64"/>
          <p:cNvSpPr/>
          <p:nvPr/>
        </p:nvSpPr>
        <p:spPr>
          <a:xfrm>
            <a:off x="7750175" y="941186"/>
            <a:ext cx="4055700" cy="4933200"/>
          </a:xfrm>
          <a:prstGeom prst="wedgeRectCallout">
            <a:avLst>
              <a:gd name="adj1" fmla="val -69763"/>
              <a:gd name="adj2" fmla="val 1613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如果将普通神经网络应用于图像分析</a:t>
            </a:r>
            <a:r>
              <a:rPr 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Georgia"/>
              <a:buChar char="●"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训练速度慢</a:t>
            </a:r>
            <a:endParaRPr lang="en-US" altLang="zh-CN" sz="2400" dirty="0" smtClean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Georgia"/>
              <a:buChar char="●"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容易过拟合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" name="Google Shape;4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300" y="3355386"/>
            <a:ext cx="2343826" cy="23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63" y="3871786"/>
            <a:ext cx="1441025" cy="14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卷积神经网络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Convolutional Neural Networks: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9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" y="1245075"/>
            <a:ext cx="372427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795" y="3311450"/>
            <a:ext cx="15144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682" y="274625"/>
            <a:ext cx="5236049" cy="64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44;p65"/>
          <p:cNvSpPr/>
          <p:nvPr/>
        </p:nvSpPr>
        <p:spPr>
          <a:xfrm>
            <a:off x="8265507" y="1574375"/>
            <a:ext cx="3520500" cy="435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45;p65"/>
          <p:cNvSpPr/>
          <p:nvPr/>
        </p:nvSpPr>
        <p:spPr>
          <a:xfrm>
            <a:off x="9335757" y="250650"/>
            <a:ext cx="1197000" cy="4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9382" y="2639027"/>
            <a:ext cx="2506625" cy="25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47;p65"/>
          <p:cNvSpPr/>
          <p:nvPr/>
        </p:nvSpPr>
        <p:spPr>
          <a:xfrm>
            <a:off x="9335757" y="5232275"/>
            <a:ext cx="2506500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 smtClean="0">
                <a:latin typeface="Georgia" pitchFamily="18" charset="0"/>
              </a:rPr>
              <a:t>输出</a:t>
            </a:r>
            <a:r>
              <a:rPr lang="en-US" sz="1800" b="1" dirty="0" smtClean="0">
                <a:latin typeface="Georgia" pitchFamily="18" charset="0"/>
              </a:rPr>
              <a:t>Feature </a:t>
            </a:r>
            <a:r>
              <a:rPr lang="en-US" sz="1800" b="1" dirty="0">
                <a:latin typeface="Georgia" pitchFamily="18" charset="0"/>
              </a:rPr>
              <a:t>Map:</a:t>
            </a:r>
            <a:endParaRPr sz="1800" b="1" dirty="0">
              <a:latin typeface="Georgia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eorgia" pitchFamily="18" charset="0"/>
              </a:rPr>
              <a:t>with new “pixels”</a:t>
            </a:r>
            <a:endParaRPr sz="1800" dirty="0">
              <a:latin typeface="Georgia" pitchFamily="18" charset="0"/>
            </a:endParaRPr>
          </a:p>
        </p:txBody>
      </p:sp>
      <p:pic>
        <p:nvPicPr>
          <p:cNvPr id="46" name="Google Shape;44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5282" y="3665975"/>
            <a:ext cx="53135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49;p65"/>
          <p:cNvSpPr/>
          <p:nvPr/>
        </p:nvSpPr>
        <p:spPr>
          <a:xfrm>
            <a:off x="7364232" y="1405400"/>
            <a:ext cx="971700" cy="4520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50;p65"/>
          <p:cNvSpPr/>
          <p:nvPr/>
        </p:nvSpPr>
        <p:spPr>
          <a:xfrm>
            <a:off x="620486" y="5290700"/>
            <a:ext cx="4701396" cy="892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 dirty="0" smtClean="0">
                <a:latin typeface="Georgia" pitchFamily="18" charset="0"/>
              </a:rPr>
              <a:t>卷积层</a:t>
            </a:r>
            <a:r>
              <a:rPr lang="en-US" sz="1800" b="1" dirty="0" smtClean="0">
                <a:latin typeface="Georgia" pitchFamily="18" charset="0"/>
              </a:rPr>
              <a:t>Convolution </a:t>
            </a:r>
            <a:r>
              <a:rPr lang="en-US" sz="1800" b="1" dirty="0">
                <a:latin typeface="Georgia" pitchFamily="18" charset="0"/>
              </a:rPr>
              <a:t>Layer (Filter/Kernel):</a:t>
            </a:r>
            <a:endParaRPr sz="1800" b="1" dirty="0">
              <a:latin typeface="Georgia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 smtClean="0">
                <a:latin typeface="Georgia" pitchFamily="18" charset="0"/>
              </a:rPr>
              <a:t>假设卷积层每次移动</a:t>
            </a:r>
            <a:r>
              <a:rPr lang="en-US" altLang="zh-CN" sz="1800" dirty="0" smtClean="0">
                <a:latin typeface="Georgia" pitchFamily="18" charset="0"/>
              </a:rPr>
              <a:t>2</a:t>
            </a:r>
            <a:r>
              <a:rPr lang="zh-CN" altLang="en-US" sz="1800" dirty="0" smtClean="0">
                <a:latin typeface="Georgia" pitchFamily="18" charset="0"/>
              </a:rPr>
              <a:t>个单位</a:t>
            </a:r>
            <a:endParaRPr sz="1800" dirty="0">
              <a:latin typeface="Georgia" pitchFamily="18" charset="0"/>
            </a:endParaRPr>
          </a:p>
        </p:txBody>
      </p:sp>
      <p:sp>
        <p:nvSpPr>
          <p:cNvPr id="49" name="Google Shape;451;p65"/>
          <p:cNvSpPr/>
          <p:nvPr/>
        </p:nvSpPr>
        <p:spPr>
          <a:xfrm>
            <a:off x="7138932" y="250650"/>
            <a:ext cx="1661700" cy="4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45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5736" y="2927450"/>
            <a:ext cx="892200" cy="8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453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32082" y="2927450"/>
            <a:ext cx="892200" cy="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454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31107" y="4018025"/>
            <a:ext cx="971700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55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32082" y="4018025"/>
            <a:ext cx="892200" cy="93215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457;p65"/>
          <p:cNvSpPr/>
          <p:nvPr/>
        </p:nvSpPr>
        <p:spPr>
          <a:xfrm>
            <a:off x="7857132" y="189375"/>
            <a:ext cx="3857100" cy="918900"/>
          </a:xfrm>
          <a:prstGeom prst="wedgeRectCallout">
            <a:avLst>
              <a:gd name="adj1" fmla="val -74096"/>
              <a:gd name="adj2" fmla="val 59348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利用空间信息：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部分变量</a:t>
            </a:r>
            <a:r>
              <a:rPr lang="en-US" altLang="zh-CN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像素</a:t>
            </a:r>
            <a:r>
              <a:rPr lang="en-US" altLang="zh-CN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共享权值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458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20" y="1259363"/>
            <a:ext cx="2619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459;p65"/>
          <p:cNvSpPr/>
          <p:nvPr/>
        </p:nvSpPr>
        <p:spPr>
          <a:xfrm>
            <a:off x="710732" y="16551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60;p65"/>
          <p:cNvSpPr/>
          <p:nvPr/>
        </p:nvSpPr>
        <p:spPr>
          <a:xfrm>
            <a:off x="710732" y="30267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61;p65"/>
          <p:cNvSpPr/>
          <p:nvPr/>
        </p:nvSpPr>
        <p:spPr>
          <a:xfrm>
            <a:off x="2082332" y="16551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62;p65"/>
          <p:cNvSpPr/>
          <p:nvPr/>
        </p:nvSpPr>
        <p:spPr>
          <a:xfrm>
            <a:off x="2082332" y="30267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463;p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72307" y="1191375"/>
            <a:ext cx="3178999" cy="1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464;p65"/>
          <p:cNvSpPr/>
          <p:nvPr/>
        </p:nvSpPr>
        <p:spPr>
          <a:xfrm>
            <a:off x="3634982" y="1198200"/>
            <a:ext cx="1661700" cy="918900"/>
          </a:xfrm>
          <a:prstGeom prst="wedgeRectCallout">
            <a:avLst>
              <a:gd name="adj1" fmla="val -64089"/>
              <a:gd name="adj2" fmla="val 84496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考虑空间信息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48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百度面部识别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《</a:t>
            </a:r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最强大脑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》</a:t>
            </a:r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中击败人类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 descr="http://img-2.sfcdn.org/articles/a93a810568791eb10f3891fa3141abc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1" y="469462"/>
            <a:ext cx="7197271" cy="35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g.zcool.cn/community/011fcf58bd335ca801219c772a4bd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60" y="465196"/>
            <a:ext cx="3470076" cy="61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trend.cn/uploads/pic/201701/148375923038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0" y="3203750"/>
            <a:ext cx="7254587" cy="34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0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卷积神经网络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dirty="0" smtClean="0">
                <a:latin typeface="Garamond" pitchFamily="18" charset="0"/>
                <a:ea typeface="+mn-ea"/>
              </a:rPr>
              <a:t>普通神经网络 </a:t>
            </a:r>
            <a:r>
              <a:rPr lang="en-US" altLang="zh-CN" sz="3000" dirty="0" smtClean="0">
                <a:latin typeface="Garamond" pitchFamily="18" charset="0"/>
                <a:ea typeface="+mn-ea"/>
              </a:rPr>
              <a:t>V.S. </a:t>
            </a:r>
            <a:r>
              <a:rPr lang="zh-CN" altLang="en-US" sz="3000" dirty="0" smtClean="0">
                <a:latin typeface="Garamond" pitchFamily="18" charset="0"/>
                <a:ea typeface="+mn-ea"/>
              </a:rPr>
              <a:t>卷积神经网络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9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75" y="2115899"/>
            <a:ext cx="2230675" cy="4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1;p106"/>
          <p:cNvSpPr txBox="1"/>
          <p:nvPr/>
        </p:nvSpPr>
        <p:spPr>
          <a:xfrm>
            <a:off x="281475" y="3175544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</a:t>
            </a:r>
            <a:r>
              <a:rPr lang="zh-CN" altLang="en-US" dirty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维度</a:t>
            </a:r>
            <a:endParaRPr sz="1800" dirty="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952;p106"/>
          <p:cNvSpPr/>
          <p:nvPr/>
        </p:nvSpPr>
        <p:spPr>
          <a:xfrm>
            <a:off x="3452325" y="2826769"/>
            <a:ext cx="652500" cy="240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3;p106"/>
          <p:cNvSpPr/>
          <p:nvPr/>
        </p:nvSpPr>
        <p:spPr>
          <a:xfrm>
            <a:off x="4260725" y="4922644"/>
            <a:ext cx="2414700" cy="1570200"/>
          </a:xfrm>
          <a:prstGeom prst="wedgeRectCallout">
            <a:avLst>
              <a:gd name="adj1" fmla="val -54035"/>
              <a:gd name="adj2" fmla="val -66143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4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这里假设隐藏层只有 </a:t>
            </a:r>
            <a:r>
              <a:rPr lang="en-US" altLang="zh-CN" sz="2400" dirty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zh-CN" altLang="en-US" sz="24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个神经元，如果增加神经元数量呢？</a:t>
            </a:r>
          </a:p>
        </p:txBody>
      </p:sp>
      <p:sp>
        <p:nvSpPr>
          <p:cNvPr id="14" name="Google Shape;955;p106"/>
          <p:cNvSpPr/>
          <p:nvPr/>
        </p:nvSpPr>
        <p:spPr>
          <a:xfrm>
            <a:off x="1458675" y="1291994"/>
            <a:ext cx="3788239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latin typeface="Garamond" pitchFamily="18" charset="0"/>
              </a:rPr>
              <a:t>普通神经网络</a:t>
            </a:r>
            <a:endParaRPr sz="3000" b="1" dirty="0">
              <a:latin typeface="Garamond" pitchFamily="18" charset="0"/>
            </a:endParaRPr>
          </a:p>
        </p:txBody>
      </p:sp>
      <p:sp>
        <p:nvSpPr>
          <p:cNvPr id="16" name="Google Shape;958;p106"/>
          <p:cNvSpPr/>
          <p:nvPr/>
        </p:nvSpPr>
        <p:spPr>
          <a:xfrm>
            <a:off x="4260725" y="2023769"/>
            <a:ext cx="2414700" cy="1071900"/>
          </a:xfrm>
          <a:prstGeom prst="wedgeRectCallout">
            <a:avLst>
              <a:gd name="adj1" fmla="val -51687"/>
              <a:gd name="adj2" fmla="val 10489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300*300*4+1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latin typeface="Georgia"/>
                <a:ea typeface="Georgia"/>
                <a:cs typeface="Georgia"/>
                <a:sym typeface="Georgia"/>
              </a:rPr>
              <a:t>大约有</a:t>
            </a: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360,001</a:t>
            </a:r>
            <a:r>
              <a:rPr lang="zh-CN" altLang="en-US" sz="2000" dirty="0" smtClean="0">
                <a:latin typeface="Georgia"/>
                <a:ea typeface="Georgia"/>
                <a:cs typeface="Georgia"/>
                <a:sym typeface="Georgia"/>
              </a:rPr>
              <a:t>权重值</a:t>
            </a: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" name="Google Shape;96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00" y="3974869"/>
            <a:ext cx="1441025" cy="1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54;p106"/>
          <p:cNvSpPr/>
          <p:nvPr/>
        </p:nvSpPr>
        <p:spPr>
          <a:xfrm>
            <a:off x="7609114" y="1291994"/>
            <a:ext cx="3412961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latin typeface="Garamond" pitchFamily="18" charset="0"/>
              </a:rPr>
              <a:t>卷积神经网络</a:t>
            </a:r>
            <a:endParaRPr sz="3000" b="1" dirty="0">
              <a:latin typeface="Garamond" pitchFamily="18" charset="0"/>
            </a:endParaRPr>
          </a:p>
        </p:txBody>
      </p:sp>
      <p:sp>
        <p:nvSpPr>
          <p:cNvPr id="21" name="Google Shape;956;p106"/>
          <p:cNvSpPr/>
          <p:nvPr/>
        </p:nvSpPr>
        <p:spPr>
          <a:xfrm>
            <a:off x="7853775" y="5232169"/>
            <a:ext cx="3168300" cy="1260600"/>
          </a:xfrm>
          <a:prstGeom prst="wedgeRectCallout">
            <a:avLst>
              <a:gd name="adj1" fmla="val -20537"/>
              <a:gd name="adj2" fmla="val -8125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这里假设隐藏层只有 </a:t>
            </a:r>
            <a:r>
              <a:rPr lang="en-US" altLang="zh-CN" sz="2400" dirty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*</a:t>
            </a:r>
            <a:r>
              <a:rPr lang="en-US" altLang="zh-CN" sz="2400" dirty="0" smtClean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lang="zh-CN" altLang="en-US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维度的卷积层</a:t>
            </a:r>
            <a:r>
              <a:rPr lang="en-US" altLang="zh-CN" sz="2400" dirty="0" smtClea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filter/kernel</a:t>
            </a:r>
            <a:endParaRPr sz="240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957;p106"/>
          <p:cNvSpPr txBox="1"/>
          <p:nvPr/>
        </p:nvSpPr>
        <p:spPr>
          <a:xfrm>
            <a:off x="6225075" y="3251744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</a:t>
            </a:r>
            <a:r>
              <a:rPr lang="zh-CN" altLang="en-US" sz="1800" dirty="0" smtClean="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维度</a:t>
            </a:r>
            <a:endParaRPr sz="1800" dirty="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" name="Google Shape;960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2900" y="2726019"/>
            <a:ext cx="3168284" cy="20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961;p106"/>
          <p:cNvSpPr/>
          <p:nvPr/>
        </p:nvSpPr>
        <p:spPr>
          <a:xfrm>
            <a:off x="10277025" y="1947569"/>
            <a:ext cx="1723800" cy="1071900"/>
          </a:xfrm>
          <a:prstGeom prst="wedgeRectCallout">
            <a:avLst>
              <a:gd name="adj1" fmla="val -51687"/>
              <a:gd name="adj2" fmla="val 10489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eorgia"/>
                <a:ea typeface="Georgia"/>
                <a:cs typeface="Georgia"/>
                <a:sym typeface="Georgia"/>
              </a:rPr>
              <a:t>(5*5+1)*4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dirty="0" smtClean="0">
                <a:latin typeface="Georgia"/>
                <a:ea typeface="Georgia"/>
                <a:cs typeface="Georgia"/>
                <a:sym typeface="Georgia"/>
              </a:rPr>
              <a:t>只需要</a:t>
            </a:r>
            <a:r>
              <a:rPr lang="en-US" sz="2000" dirty="0" smtClean="0">
                <a:latin typeface="Georgia"/>
                <a:ea typeface="Georgia"/>
                <a:cs typeface="Georgia"/>
                <a:sym typeface="Georgia"/>
              </a:rPr>
              <a:t>104</a:t>
            </a:r>
            <a:r>
              <a:rPr lang="zh-CN" altLang="en-US" sz="2000" dirty="0" smtClean="0">
                <a:latin typeface="Georgia"/>
                <a:ea typeface="Georgia"/>
                <a:cs typeface="Georgia"/>
                <a:sym typeface="Georgia"/>
              </a:rPr>
              <a:t>权重值</a:t>
            </a: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68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神经网络：其他模型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740229"/>
            <a:ext cx="11976099" cy="5660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dirty="0" smtClean="0">
                <a:latin typeface="Garamond" pitchFamily="18" charset="0"/>
                <a:ea typeface="+mn-ea"/>
              </a:rPr>
              <a:t>循环神经网络 </a:t>
            </a:r>
            <a:r>
              <a:rPr lang="en-US" altLang="zh-CN" sz="3000" dirty="0" smtClean="0">
                <a:latin typeface="Garamond" pitchFamily="18" charset="0"/>
                <a:ea typeface="+mn-ea"/>
              </a:rPr>
              <a:t>Recurrent Neural Networks (RNN)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神经元的输出值有时间依赖性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Long-Short-Term-Memory (LSTM) 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受限玻尔兹曼机 </a:t>
            </a: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Restricted Boltzmann Machine (RBM)</a:t>
            </a:r>
            <a:endParaRPr lang="zh-CN" altLang="zh-CN" sz="3000" dirty="0" smtClean="0">
              <a:latin typeface="Garamond" pitchFamily="18" charset="0"/>
              <a:ea typeface="+mn-ea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深度信念网络 </a:t>
            </a: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Deep Belief Network (DBN)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自编码神经网络 </a:t>
            </a: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Auto-Encoder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其他更多</a:t>
            </a: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…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zh-CN" altLang="en-US" sz="5400" b="0" dirty="0" smtClean="0">
                <a:latin typeface="Garamond" panose="02020404030301010803" pitchFamily="18" charset="0"/>
              </a:rPr>
              <a:t>神经网络：</a:t>
            </a:r>
            <a:r>
              <a:rPr lang="en-US" altLang="zh-CN" sz="5400" b="0" dirty="0" smtClean="0">
                <a:latin typeface="Garamond" panose="02020404030301010803" pitchFamily="18" charset="0"/>
              </a:rPr>
              <a:t>IS</a:t>
            </a:r>
            <a:r>
              <a:rPr lang="zh-CN" altLang="en-US" sz="5400" b="0" dirty="0" smtClean="0">
                <a:latin typeface="Garamond" panose="02020404030301010803" pitchFamily="18" charset="0"/>
              </a:rPr>
              <a:t>学术与实际应用</a:t>
            </a:r>
            <a:r>
              <a:rPr lang="en-US" sz="5400" b="0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神经网络：学术应用</a:t>
            </a:r>
            <a:endParaRPr lang="en-US" sz="32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dirty="0" smtClean="0">
                <a:latin typeface="Garamond" pitchFamily="18" charset="0"/>
                <a:ea typeface="+mn-ea"/>
              </a:rPr>
              <a:t>Academic Research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Shunyuan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Zhang,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Dokyun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Lee,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Param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Vir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Singh,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Kannan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Srinivasan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</a:t>
            </a:r>
            <a:r>
              <a:rPr lang="en-US" altLang="zh-CN" sz="2200" i="1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How Much is an Image Worth? </a:t>
            </a:r>
            <a:r>
              <a:rPr lang="en-US" altLang="zh-CN" sz="2200" i="1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Airbnb</a:t>
            </a:r>
            <a:r>
              <a:rPr lang="en-US" altLang="zh-CN" sz="2200" i="1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Property Demand Analytics Leveraging A Scalable Image Classification Algorithm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Working Paper</a:t>
            </a:r>
            <a:r>
              <a:rPr lang="en-US" altLang="zh-CN" sz="22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(</a:t>
            </a:r>
            <a:r>
              <a:rPr lang="en-US" altLang="zh-CN" sz="22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  <a:hlinkClick r:id="rId3"/>
              </a:rPr>
              <a:t>https://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  <a:hlinkClick r:id="rId3"/>
              </a:rPr>
              <a:t>papers.ssrn.com/sol3/papers.cfm?abstract_id=2976021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374488"/>
            <a:ext cx="6977300" cy="409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084342" y="2342809"/>
            <a:ext cx="4628685" cy="4154984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anchor="ctr" anchorCtr="0">
            <a:spAutoFit/>
          </a:bodyPr>
          <a:lstStyle/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研究问题：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What 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is the effect of joining </a:t>
            </a:r>
            <a:r>
              <a:rPr lang="en-US" altLang="zh-CN" sz="2400" kern="0" dirty="0" err="1">
                <a:solidFill>
                  <a:srgbClr val="000000"/>
                </a:solidFill>
                <a:latin typeface="Garamond" pitchFamily="18" charset="0"/>
                <a:cs typeface="Times New Roman"/>
              </a:rPr>
              <a:t>Airbnb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photography program (i.e., verified photos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)?</a:t>
            </a: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endParaRPr lang="en-US" altLang="zh-CN" sz="2400" kern="0" dirty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模型测试：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Label 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image quality on Amazon Mechanical 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Turk</a:t>
            </a: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endParaRPr lang="en-US" altLang="zh-CN" sz="2400" kern="0" dirty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卷积神经网络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VGG-16): Image quality and (12) interpretable image features</a:t>
            </a:r>
            <a:endParaRPr lang="zh-CN" altLang="zh-CN" sz="2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神经网络：实际应用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533401"/>
            <a:ext cx="11976099" cy="5867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dirty="0" smtClean="0">
                <a:latin typeface="Garamond" pitchFamily="18" charset="0"/>
                <a:ea typeface="+mn-ea"/>
              </a:rPr>
              <a:t>计算机视觉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图像分类，面部识别，目标对象检测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视频流媒体挖掘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自然语言处理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文本挖掘 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(</a:t>
            </a:r>
            <a:r>
              <a:rPr lang="zh-CN" altLang="en-US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如，内容挖掘，情感分析，语义分析等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)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时间序列预测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语音识别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其他更多</a:t>
            </a: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…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58001" y="5409059"/>
            <a:ext cx="5018312" cy="830997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anchor="ctr" anchorCtr="0">
            <a:spAutoFit/>
          </a:bodyPr>
          <a:lstStyle/>
          <a:p>
            <a:pPr marL="450215">
              <a:lnSpc>
                <a:spcPct val="100000"/>
              </a:lnSpc>
              <a:tabLst>
                <a:tab pos="4800600" algn="l"/>
              </a:tabLst>
            </a:pPr>
            <a:r>
              <a:rPr lang="zh-CN" altLang="en-US" sz="2400" b="1" dirty="0" smtClean="0">
                <a:solidFill>
                  <a:srgbClr val="FF0000"/>
                </a:solidFill>
                <a:latin typeface="Garamond" pitchFamily="18" charset="0"/>
              </a:rPr>
              <a:t>注意：</a:t>
            </a:r>
            <a:endParaRPr lang="en-US" altLang="zh-CN" sz="2400" b="1" dirty="0" smtClean="0">
              <a:solidFill>
                <a:srgbClr val="FF0000"/>
              </a:solidFill>
              <a:latin typeface="Garamond" pitchFamily="18" charset="0"/>
            </a:endParaRPr>
          </a:p>
          <a:p>
            <a:pPr marL="450215">
              <a:lnSpc>
                <a:spcPct val="100000"/>
              </a:lnSpc>
              <a:tabLst>
                <a:tab pos="4800600" algn="l"/>
              </a:tabLst>
            </a:pPr>
            <a:r>
              <a:rPr lang="zh-CN" altLang="en-US" sz="2400" b="1" dirty="0" smtClean="0">
                <a:solidFill>
                  <a:srgbClr val="FF0000"/>
                </a:solidFill>
                <a:latin typeface="Garamond" pitchFamily="18" charset="0"/>
              </a:rPr>
              <a:t>需要赚更多钱，买</a:t>
            </a:r>
            <a:r>
              <a:rPr lang="en-US" altLang="zh-CN" sz="2400" b="1" dirty="0" smtClean="0">
                <a:solidFill>
                  <a:srgbClr val="FF0000"/>
                </a:solidFill>
                <a:latin typeface="Garamond" pitchFamily="18" charset="0"/>
              </a:rPr>
              <a:t>GPU</a:t>
            </a:r>
            <a:r>
              <a:rPr lang="zh-CN" altLang="en-US" sz="2400" b="1" dirty="0" smtClean="0">
                <a:solidFill>
                  <a:srgbClr val="FF0000"/>
                </a:solidFill>
                <a:latin typeface="Garamond" pitchFamily="18" charset="0"/>
              </a:rPr>
              <a:t>跑模型</a:t>
            </a:r>
            <a:endParaRPr lang="zh-CN" altLang="zh-CN" sz="2400" b="1" dirty="0">
              <a:solidFill>
                <a:srgbClr val="FF000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机器学习与深度学习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436932" y="6606334"/>
            <a:ext cx="768604" cy="291457"/>
          </a:xfrm>
        </p:spPr>
        <p:txBody>
          <a:bodyPr/>
          <a:lstStyle/>
          <a:p>
            <a:pPr marL="0" marR="0" lvl="0" indent="0" algn="r" defTabSz="1149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Helvetica" pitchFamily="34" charset="0"/>
              </a:rPr>
              <a:t>6/23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Helvetica" pitchFamily="34" charset="0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9068" y="2383971"/>
            <a:ext cx="10515600" cy="2712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 smtClean="0">
                <a:latin typeface="Book Antiqua" pitchFamily="18" charset="0"/>
              </a:rPr>
              <a:t>In God we trust, all others bring data</a:t>
            </a:r>
          </a:p>
          <a:p>
            <a:r>
              <a:rPr lang="en-US" sz="4000" i="1" dirty="0" smtClean="0">
                <a:latin typeface="Garamond" panose="02020404030301010803" pitchFamily="18" charset="0"/>
              </a:rPr>
              <a:t>                                                        </a:t>
            </a:r>
          </a:p>
          <a:p>
            <a:endParaRPr lang="en-US" sz="4000" i="1" dirty="0">
              <a:latin typeface="Garamond" panose="02020404030301010803" pitchFamily="18" charset="0"/>
            </a:endParaRPr>
          </a:p>
          <a:p>
            <a:r>
              <a:rPr lang="en-US" sz="2400" i="1" dirty="0" smtClean="0">
                <a:latin typeface="Garamond" panose="02020404030301010803" pitchFamily="18" charset="0"/>
              </a:rPr>
              <a:t>                                                        ------</a:t>
            </a:r>
            <a:r>
              <a:rPr lang="en-US" sz="2400" dirty="0" smtClean="0">
                <a:latin typeface="Garamond" panose="02020404030301010803" pitchFamily="18" charset="0"/>
              </a:rPr>
              <a:t>William </a:t>
            </a:r>
            <a:r>
              <a:rPr lang="en-US" sz="2400" dirty="0">
                <a:latin typeface="Garamond" panose="02020404030301010803" pitchFamily="18" charset="0"/>
              </a:rPr>
              <a:t>Edwards Deming (</a:t>
            </a:r>
            <a:r>
              <a:rPr lang="en-US" sz="2400" dirty="0" smtClean="0">
                <a:latin typeface="Garamond" panose="02020404030301010803" pitchFamily="18" charset="0"/>
              </a:rPr>
              <a:t>1900-1993)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4000" i="1" dirty="0">
                <a:latin typeface="Garamond" panose="02020404030301010803" pitchFamily="18" charset="0"/>
              </a:rPr>
              <a:t>                       </a:t>
            </a:r>
            <a:r>
              <a:rPr lang="en-US" sz="4000" i="1" dirty="0" smtClean="0">
                <a:latin typeface="Garamond" panose="02020404030301010803" pitchFamily="18" charset="0"/>
              </a:rPr>
              <a:t>                 </a:t>
            </a:r>
            <a:endParaRPr lang="en-US" sz="4000" i="1" dirty="0">
              <a:latin typeface="Garamond" panose="020204040303010108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66801" y="5903215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Garamond" panose="02020404030301010803" pitchFamily="18" charset="0"/>
              </a:rPr>
              <a:t>From “The Elements of Statistical Learning” (ESL) by Trevor Hastie, Robert </a:t>
            </a:r>
            <a:r>
              <a:rPr lang="en-US" sz="1200" dirty="0" err="1" smtClean="0">
                <a:latin typeface="Garamond" panose="02020404030301010803" pitchFamily="18" charset="0"/>
              </a:rPr>
              <a:t>Tibshirani</a:t>
            </a:r>
            <a:r>
              <a:rPr lang="en-US" sz="1200" dirty="0" smtClean="0">
                <a:latin typeface="Garamond" panose="02020404030301010803" pitchFamily="18" charset="0"/>
              </a:rPr>
              <a:t> and Jerome Friedman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zh-CN" altLang="en-US" sz="5400" b="0" dirty="0" smtClean="0">
                <a:latin typeface="Garamond" panose="02020404030301010803" pitchFamily="18" charset="0"/>
              </a:rPr>
              <a:t>非常感谢各位！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机器学习的应用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MOZART~1\AppData\Local\Temp\snap_screen_201902242335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91" y="547187"/>
            <a:ext cx="9470615" cy="60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n fi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85" y="666928"/>
            <a:ext cx="1709057" cy="12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机器是如何学习的？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 2 1"/>
          <p:cNvSpPr txBox="1">
            <a:spLocks/>
          </p:cNvSpPr>
          <p:nvPr/>
        </p:nvSpPr>
        <p:spPr>
          <a:xfrm>
            <a:off x="63500" y="609600"/>
            <a:ext cx="12041414" cy="5867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例子</a:t>
            </a: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: </a:t>
            </a: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用线性回归模型预测房价</a:t>
            </a: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0" y="465196"/>
            <a:ext cx="5472608" cy="2662176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6831024" y="609600"/>
            <a:ext cx="5040560" cy="2160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289983"/>
              </p:ext>
            </p:extLst>
          </p:nvPr>
        </p:nvGraphicFramePr>
        <p:xfrm>
          <a:off x="6820137" y="3214458"/>
          <a:ext cx="5256585" cy="300346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53881"/>
                <a:gridCol w="1291741"/>
                <a:gridCol w="950124"/>
                <a:gridCol w="1176985"/>
                <a:gridCol w="983854"/>
              </a:tblGrid>
              <a:tr h="92106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ID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面积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 (m</a:t>
                      </a:r>
                      <a:r>
                        <a:rPr lang="en-US" sz="1800" baseline="300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#</a:t>
                      </a: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房间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#</a:t>
                      </a:r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卫生间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房价</a:t>
                      </a:r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 </a:t>
                      </a:r>
                    </a:p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(</a:t>
                      </a:r>
                      <a:r>
                        <a:rPr lang="zh-CN" alt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万元</a:t>
                      </a:r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65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90</a:t>
                      </a:r>
                      <a:r>
                        <a:rPr lang="en-US" altLang="zh-CN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72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3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120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n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50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500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219233"/>
              </p:ext>
            </p:extLst>
          </p:nvPr>
        </p:nvGraphicFramePr>
        <p:xfrm>
          <a:off x="215900" y="2629934"/>
          <a:ext cx="6357938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" name="Equation" r:id="rId5" imgW="2920680" imgH="939600" progId="Equation.DSMT4">
                  <p:embed/>
                </p:oleObj>
              </mc:Choice>
              <mc:Fallback>
                <p:oleObj name="Equation" r:id="rId5" imgW="2920680" imgH="939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29934"/>
                        <a:ext cx="6357938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477147" y="2168708"/>
            <a:ext cx="678546" cy="272284"/>
          </a:xfrm>
          <a:prstGeom prst="wedgeRoundRectCallout">
            <a:avLst>
              <a:gd name="adj1" fmla="val 44942"/>
              <a:gd name="adj2" fmla="val 13846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Georgia" pitchFamily="18" charset="0"/>
              </a:rPr>
              <a:t>面积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1308097" y="2176514"/>
            <a:ext cx="1271812" cy="272284"/>
          </a:xfrm>
          <a:prstGeom prst="wedgeRoundRectCallout">
            <a:avLst>
              <a:gd name="adj1" fmla="val -7551"/>
              <a:gd name="adj2" fmla="val 14245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Georgia" pitchFamily="18" charset="0"/>
              </a:rPr>
              <a:t>#</a:t>
            </a:r>
            <a:r>
              <a:rPr lang="zh-CN" altLang="en-US" dirty="0" smtClean="0">
                <a:solidFill>
                  <a:srgbClr val="FF0000"/>
                </a:solidFill>
                <a:latin typeface="Georgia" pitchFamily="18" charset="0"/>
              </a:rPr>
              <a:t>房间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2743200" y="2176514"/>
            <a:ext cx="1382486" cy="272284"/>
          </a:xfrm>
          <a:prstGeom prst="wedgeRoundRectCallout">
            <a:avLst>
              <a:gd name="adj1" fmla="val -18179"/>
              <a:gd name="adj2" fmla="val 14245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Georgia" pitchFamily="18" charset="0"/>
              </a:rPr>
              <a:t>#</a:t>
            </a:r>
            <a:r>
              <a:rPr lang="zh-CN" altLang="en-US" dirty="0" smtClean="0">
                <a:solidFill>
                  <a:srgbClr val="FF0000"/>
                </a:solidFill>
                <a:latin typeface="Georgia" pitchFamily="18" charset="0"/>
              </a:rPr>
              <a:t>卫生间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5323114" y="2184966"/>
            <a:ext cx="1052400" cy="272284"/>
          </a:xfrm>
          <a:prstGeom prst="wedgeRoundRectCallout">
            <a:avLst>
              <a:gd name="adj1" fmla="val 24989"/>
              <a:gd name="adj2" fmla="val 134464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Georgia" pitchFamily="18" charset="0"/>
              </a:rPr>
              <a:t>房价</a:t>
            </a:r>
            <a:endParaRPr lang="en-US" dirty="0">
              <a:solidFill>
                <a:srgbClr val="7030A0"/>
              </a:solidFill>
              <a:latin typeface="Georgia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567206"/>
              </p:ext>
            </p:extLst>
          </p:nvPr>
        </p:nvGraphicFramePr>
        <p:xfrm>
          <a:off x="304800" y="4799013"/>
          <a:ext cx="556260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" name="Equation" r:id="rId7" imgW="2565360" imgH="799920" progId="Equation.DSMT4">
                  <p:embed/>
                </p:oleObj>
              </mc:Choice>
              <mc:Fallback>
                <p:oleObj name="Equation" r:id="rId7" imgW="2565360" imgH="79992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799013"/>
                        <a:ext cx="5562600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07917"/>
              </p:ext>
            </p:extLst>
          </p:nvPr>
        </p:nvGraphicFramePr>
        <p:xfrm>
          <a:off x="568325" y="1431925"/>
          <a:ext cx="44878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3" name="Equation" r:id="rId9" imgW="1866600" imgH="215640" progId="Equation.DSMT4">
                  <p:embed/>
                </p:oleObj>
              </mc:Choice>
              <mc:Fallback>
                <p:oleObj name="Equation" r:id="rId9" imgW="1866600" imgH="2156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1431925"/>
                        <a:ext cx="44878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7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机器是如何学习的？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139819" y="2601581"/>
            <a:ext cx="7357754" cy="1394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 smtClean="0">
                <a:latin typeface="Garamond" panose="02020404030301010803" pitchFamily="18" charset="0"/>
              </a:rPr>
              <a:t>Use </a:t>
            </a:r>
            <a:r>
              <a:rPr lang="en-US" altLang="zh-CN" sz="40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algorithms</a:t>
            </a:r>
            <a:r>
              <a:rPr lang="en-US" altLang="zh-CN" sz="4000" dirty="0" smtClean="0">
                <a:latin typeface="Garamond" panose="02020404030301010803" pitchFamily="18" charset="0"/>
              </a:rPr>
              <a:t> to </a:t>
            </a:r>
            <a:r>
              <a:rPr lang="en-US" altLang="zh-CN" sz="4000" dirty="0" smtClean="0">
                <a:solidFill>
                  <a:srgbClr val="C00000"/>
                </a:solidFill>
                <a:latin typeface="Garamond" panose="02020404030301010803" pitchFamily="18" charset="0"/>
              </a:rPr>
              <a:t>discover patterns </a:t>
            </a:r>
            <a:r>
              <a:rPr lang="en-US" altLang="zh-CN" sz="4000" dirty="0" smtClean="0">
                <a:latin typeface="Garamond" panose="02020404030301010803" pitchFamily="18" charset="0"/>
              </a:rPr>
              <a:t>in the </a:t>
            </a:r>
            <a:r>
              <a:rPr lang="en-US" altLang="zh-CN" sz="40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endParaRPr lang="en-US" sz="40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grpSp>
        <p:nvGrpSpPr>
          <p:cNvPr id="22" name="Group 4"/>
          <p:cNvGrpSpPr/>
          <p:nvPr/>
        </p:nvGrpSpPr>
        <p:grpSpPr>
          <a:xfrm>
            <a:off x="2372557" y="1193150"/>
            <a:ext cx="2223811" cy="1581581"/>
            <a:chOff x="3493815" y="1193150"/>
            <a:chExt cx="2223811" cy="1581581"/>
          </a:xfrm>
        </p:grpSpPr>
        <p:sp>
          <p:nvSpPr>
            <p:cNvPr id="23" name="Title 1 2"/>
            <p:cNvSpPr txBox="1">
              <a:spLocks/>
            </p:cNvSpPr>
            <p:nvPr/>
          </p:nvSpPr>
          <p:spPr>
            <a:xfrm>
              <a:off x="3493815" y="1193150"/>
              <a:ext cx="2223811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rgbClr val="0070C0"/>
                  </a:solidFill>
                  <a:latin typeface="Garamond" panose="02020404030301010803" pitchFamily="18" charset="0"/>
                </a:rPr>
                <a:t>Machine</a:t>
              </a:r>
            </a:p>
          </p:txBody>
        </p:sp>
        <p:cxnSp>
          <p:nvCxnSpPr>
            <p:cNvPr id="24" name="Straight Arrow Connector 3"/>
            <p:cNvCxnSpPr/>
            <p:nvPr/>
          </p:nvCxnSpPr>
          <p:spPr>
            <a:xfrm>
              <a:off x="4330262" y="2007476"/>
              <a:ext cx="0" cy="76725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5"/>
          <p:cNvGrpSpPr/>
          <p:nvPr/>
        </p:nvGrpSpPr>
        <p:grpSpPr>
          <a:xfrm>
            <a:off x="5163053" y="1260511"/>
            <a:ext cx="4310116" cy="1537755"/>
            <a:chOff x="2747580" y="1236976"/>
            <a:chExt cx="4310116" cy="1537755"/>
          </a:xfrm>
        </p:grpSpPr>
        <p:sp>
          <p:nvSpPr>
            <p:cNvPr id="26" name="Title 1 2"/>
            <p:cNvSpPr txBox="1">
              <a:spLocks/>
            </p:cNvSpPr>
            <p:nvPr/>
          </p:nvSpPr>
          <p:spPr>
            <a:xfrm>
              <a:off x="2747580" y="1236976"/>
              <a:ext cx="4310116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rgbClr val="C00000"/>
                  </a:solidFill>
                  <a:latin typeface="Garamond" panose="02020404030301010803" pitchFamily="18" charset="0"/>
                </a:rPr>
                <a:t>Learning (Not Memorizing)</a:t>
              </a:r>
              <a:endParaRPr lang="en-US" sz="2800" dirty="0">
                <a:solidFill>
                  <a:srgbClr val="C0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27" name="Straight Arrow Connector 17"/>
            <p:cNvCxnSpPr/>
            <p:nvPr/>
          </p:nvCxnSpPr>
          <p:spPr>
            <a:xfrm>
              <a:off x="4330262" y="2007476"/>
              <a:ext cx="0" cy="76725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8"/>
          <p:cNvGrpSpPr/>
          <p:nvPr/>
        </p:nvGrpSpPr>
        <p:grpSpPr>
          <a:xfrm>
            <a:off x="4596368" y="3857297"/>
            <a:ext cx="2223811" cy="1512154"/>
            <a:chOff x="2370081" y="460360"/>
            <a:chExt cx="2223811" cy="1512154"/>
          </a:xfrm>
        </p:grpSpPr>
        <p:sp>
          <p:nvSpPr>
            <p:cNvPr id="29" name="Title 1 2"/>
            <p:cNvSpPr txBox="1">
              <a:spLocks/>
            </p:cNvSpPr>
            <p:nvPr/>
          </p:nvSpPr>
          <p:spPr>
            <a:xfrm>
              <a:off x="2370081" y="1302923"/>
              <a:ext cx="2223811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Resource</a:t>
              </a:r>
              <a:endParaRPr lang="en-US" sz="2800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30" name="Straight Arrow Connector 21"/>
            <p:cNvCxnSpPr/>
            <p:nvPr/>
          </p:nvCxnSpPr>
          <p:spPr>
            <a:xfrm flipV="1">
              <a:off x="3158358" y="460360"/>
              <a:ext cx="0" cy="87752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573" y="1862741"/>
            <a:ext cx="250542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机器学习：规范模式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2" name="Group 13"/>
          <p:cNvGrpSpPr/>
          <p:nvPr/>
        </p:nvGrpSpPr>
        <p:grpSpPr>
          <a:xfrm>
            <a:off x="778929" y="620308"/>
            <a:ext cx="11047020" cy="669591"/>
            <a:chOff x="778929" y="1271948"/>
            <a:chExt cx="11047020" cy="669591"/>
          </a:xfrm>
        </p:grpSpPr>
        <p:sp>
          <p:nvSpPr>
            <p:cNvPr id="34" name="Title 1 2 1"/>
            <p:cNvSpPr txBox="1">
              <a:spLocks/>
            </p:cNvSpPr>
            <p:nvPr/>
          </p:nvSpPr>
          <p:spPr>
            <a:xfrm>
              <a:off x="778929" y="1271948"/>
              <a:ext cx="11047020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dirty="0" smtClean="0">
                  <a:latin typeface="Garamond" panose="02020404030301010803" pitchFamily="18" charset="0"/>
                </a:rPr>
                <a:t>输入：</a:t>
              </a:r>
              <a:r>
                <a:rPr lang="en-US" sz="2400" dirty="0" smtClean="0">
                  <a:latin typeface="Garamond" panose="02020404030301010803" pitchFamily="18" charset="0"/>
                </a:rPr>
                <a:t>                                                                   </a:t>
              </a:r>
              <a:r>
                <a:rPr lang="en-US" sz="2400" b="1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(</a:t>
              </a:r>
              <a:r>
                <a:rPr lang="zh-CN" altLang="en-US" sz="2400" b="1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房屋信息</a:t>
              </a:r>
              <a:r>
                <a:rPr lang="zh-CN" altLang="en-US" sz="2400" b="1" dirty="0">
                  <a:solidFill>
                    <a:srgbClr val="00B050"/>
                  </a:solidFill>
                  <a:latin typeface="Garamond" panose="02020404030301010803" pitchFamily="18" charset="0"/>
                </a:rPr>
                <a:t>，</a:t>
              </a:r>
              <a:r>
                <a:rPr lang="zh-CN" altLang="en-US" sz="2400" b="1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如：面积，地段，等</a:t>
              </a:r>
              <a:r>
                <a:rPr lang="en-US" sz="2400" b="1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) </a:t>
              </a:r>
              <a:endParaRPr lang="en-US" sz="2400" b="1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35" name="Picture 1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126" y="1468646"/>
              <a:ext cx="1013027" cy="268800"/>
            </a:xfrm>
            <a:prstGeom prst="rect">
              <a:avLst/>
            </a:prstGeom>
          </p:spPr>
        </p:pic>
      </p:grpSp>
      <p:sp>
        <p:nvSpPr>
          <p:cNvPr id="38" name="Title 1 3 1"/>
          <p:cNvSpPr txBox="1">
            <a:spLocks/>
          </p:cNvSpPr>
          <p:nvPr/>
        </p:nvSpPr>
        <p:spPr>
          <a:xfrm>
            <a:off x="778929" y="1512835"/>
            <a:ext cx="10836128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Garamond" panose="02020404030301010803" pitchFamily="18" charset="0"/>
              </a:rPr>
              <a:t>输出：</a:t>
            </a:r>
            <a:r>
              <a:rPr lang="en-US" sz="2400" dirty="0" smtClean="0">
                <a:latin typeface="Garamond" panose="02020404030301010803" pitchFamily="18" charset="0"/>
              </a:rPr>
              <a:t>                                                                   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</a:t>
            </a:r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如：房价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)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41" name="Title 1 3 2 1"/>
          <p:cNvSpPr txBox="1">
            <a:spLocks/>
          </p:cNvSpPr>
          <p:nvPr/>
        </p:nvSpPr>
        <p:spPr>
          <a:xfrm>
            <a:off x="778929" y="2363033"/>
            <a:ext cx="10836128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Garamond" panose="02020404030301010803" pitchFamily="18" charset="0"/>
              </a:rPr>
              <a:t>目标函数：</a:t>
            </a:r>
            <a:r>
              <a:rPr lang="en-US" sz="2400" dirty="0" smtClean="0">
                <a:latin typeface="Garamond" panose="02020404030301010803" pitchFamily="18" charset="0"/>
              </a:rPr>
              <a:t>                                  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</a:t>
            </a:r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真实的预测模型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)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 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4" name="Title 1 3 2 2 1"/>
          <p:cNvSpPr txBox="1">
            <a:spLocks/>
          </p:cNvSpPr>
          <p:nvPr/>
        </p:nvSpPr>
        <p:spPr>
          <a:xfrm>
            <a:off x="778928" y="3340478"/>
            <a:ext cx="10727271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Garamond" panose="02020404030301010803" pitchFamily="18" charset="0"/>
              </a:rPr>
              <a:t>数据：</a:t>
            </a:r>
            <a:r>
              <a:rPr lang="en-US" sz="2400" dirty="0" smtClean="0">
                <a:latin typeface="Garamond" panose="02020404030301010803" pitchFamily="18" charset="0"/>
              </a:rPr>
              <a:t>                                                  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</a:t>
            </a:r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训练数据集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 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7" name="Title 1 3 2 2 2 2"/>
          <p:cNvSpPr txBox="1">
            <a:spLocks/>
          </p:cNvSpPr>
          <p:nvPr/>
        </p:nvSpPr>
        <p:spPr>
          <a:xfrm>
            <a:off x="776950" y="4984483"/>
            <a:ext cx="10515600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机器学习目标：</a:t>
            </a: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49" name="Title 1 2 2"/>
          <p:cNvSpPr txBox="1">
            <a:spLocks/>
          </p:cNvSpPr>
          <p:nvPr/>
        </p:nvSpPr>
        <p:spPr>
          <a:xfrm>
            <a:off x="2915987" y="2873634"/>
            <a:ext cx="2223811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f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 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实际未知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3" name="Title 1 3 2 2 2 1"/>
          <p:cNvSpPr txBox="1">
            <a:spLocks/>
          </p:cNvSpPr>
          <p:nvPr/>
        </p:nvSpPr>
        <p:spPr>
          <a:xfrm>
            <a:off x="778928" y="4250190"/>
            <a:ext cx="11184471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拟合模型              ：</a:t>
            </a:r>
            <a:r>
              <a:rPr 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                                                                        </a:t>
            </a:r>
            <a:r>
              <a:rPr lang="en-US" sz="2400" b="1" dirty="0" smtClean="0">
                <a:solidFill>
                  <a:srgbClr val="0070C0"/>
                </a:solidFill>
                <a:latin typeface="Garamond" panose="02020404030301010803" pitchFamily="18" charset="0"/>
              </a:rPr>
              <a:t>(</a:t>
            </a:r>
            <a:r>
              <a:rPr lang="zh-CN" altLang="en-US" sz="2400" b="1" dirty="0" smtClean="0">
                <a:solidFill>
                  <a:srgbClr val="0070C0"/>
                </a:solidFill>
                <a:latin typeface="Garamond" panose="02020404030301010803" pitchFamily="18" charset="0"/>
              </a:rPr>
              <a:t>最小化训练误差</a:t>
            </a:r>
            <a:r>
              <a:rPr lang="en-US" sz="2400" b="1" dirty="0" smtClean="0">
                <a:solidFill>
                  <a:srgbClr val="0070C0"/>
                </a:solidFill>
                <a:latin typeface="Garamond" panose="02020404030301010803" pitchFamily="18" charset="0"/>
              </a:rPr>
              <a:t>)</a:t>
            </a:r>
            <a:endParaRPr lang="en-US" sz="2400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其中训练误差：</a:t>
            </a:r>
            <a:r>
              <a:rPr 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 </a:t>
            </a:r>
            <a:endParaRPr lang="en-US" sz="2400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87767"/>
              </p:ext>
            </p:extLst>
          </p:nvPr>
        </p:nvGraphicFramePr>
        <p:xfrm>
          <a:off x="1932655" y="1357313"/>
          <a:ext cx="249872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9" name="Equation" r:id="rId6" imgW="1079280" imgH="457200" progId="Equation.DSMT4">
                  <p:embed/>
                </p:oleObj>
              </mc:Choice>
              <mc:Fallback>
                <p:oleObj name="Equation" r:id="rId6" imgW="1079280" imgH="457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655" y="1357313"/>
                        <a:ext cx="2498725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460571"/>
              </p:ext>
            </p:extLst>
          </p:nvPr>
        </p:nvGraphicFramePr>
        <p:xfrm>
          <a:off x="2915987" y="5611297"/>
          <a:ext cx="44989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0" name="Equation" r:id="rId8" imgW="1942920" imgH="330120" progId="Equation.DSMT4">
                  <p:embed/>
                </p:oleObj>
              </mc:Choice>
              <mc:Fallback>
                <p:oleObj name="Equation" r:id="rId8" imgW="1942920" imgH="3301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987" y="5611297"/>
                        <a:ext cx="44989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133653"/>
              </p:ext>
            </p:extLst>
          </p:nvPr>
        </p:nvGraphicFramePr>
        <p:xfrm>
          <a:off x="2050005" y="4285151"/>
          <a:ext cx="9699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1" name="Equation" r:id="rId10" imgW="419040" imgH="241200" progId="Equation.DSMT4">
                  <p:embed/>
                </p:oleObj>
              </mc:Choice>
              <mc:Fallback>
                <p:oleObj name="Equation" r:id="rId10" imgW="41904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0005" y="4285151"/>
                        <a:ext cx="9699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724062"/>
              </p:ext>
            </p:extLst>
          </p:nvPr>
        </p:nvGraphicFramePr>
        <p:xfrm>
          <a:off x="3522135" y="4266554"/>
          <a:ext cx="16176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2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135" y="4266554"/>
                        <a:ext cx="16176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82989"/>
              </p:ext>
            </p:extLst>
          </p:nvPr>
        </p:nvGraphicFramePr>
        <p:xfrm>
          <a:off x="2915987" y="2501178"/>
          <a:ext cx="16176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Equation" r:id="rId14" imgW="698400" imgH="203040" progId="Equation.DSMT4">
                  <p:embed/>
                </p:oleObj>
              </mc:Choice>
              <mc:Fallback>
                <p:oleObj name="Equation" r:id="rId14" imgW="698400" imgH="2030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987" y="2501178"/>
                        <a:ext cx="16176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160141"/>
              </p:ext>
            </p:extLst>
          </p:nvPr>
        </p:nvGraphicFramePr>
        <p:xfrm>
          <a:off x="1826380" y="3543225"/>
          <a:ext cx="3145706" cy="473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Equation" r:id="rId16" imgW="1511280" imgH="228600" progId="Equation.DSMT4">
                  <p:embed/>
                </p:oleObj>
              </mc:Choice>
              <mc:Fallback>
                <p:oleObj name="Equation" r:id="rId16" imgW="1511280" imgH="2286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6380" y="3543225"/>
                        <a:ext cx="3145706" cy="473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179234" y="5632476"/>
            <a:ext cx="3624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最小化预测</a:t>
            </a:r>
            <a:r>
              <a:rPr lang="en-US" altLang="zh-CN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测试误差</a:t>
            </a:r>
            <a:r>
              <a:rPr lang="en-US" altLang="zh-CN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)</a:t>
            </a:r>
            <a:endParaRPr lang="en-US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740515"/>
              </p:ext>
            </p:extLst>
          </p:nvPr>
        </p:nvGraphicFramePr>
        <p:xfrm>
          <a:off x="2940050" y="4823217"/>
          <a:ext cx="315595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name="Equation" r:id="rId18" imgW="1650960" imgH="431640" progId="Equation.DSMT4">
                  <p:embed/>
                </p:oleObj>
              </mc:Choice>
              <mc:Fallback>
                <p:oleObj name="Equation" r:id="rId18" imgW="1650960" imgH="4316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050" y="4823217"/>
                        <a:ext cx="315595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38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传统机器学习的问题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8" name="Group 16"/>
          <p:cNvGrpSpPr/>
          <p:nvPr/>
        </p:nvGrpSpPr>
        <p:grpSpPr>
          <a:xfrm>
            <a:off x="189575" y="2491535"/>
            <a:ext cx="5362141" cy="3854836"/>
            <a:chOff x="1562702" y="2731134"/>
            <a:chExt cx="4897477" cy="3804440"/>
          </a:xfrm>
        </p:grpSpPr>
        <p:grpSp>
          <p:nvGrpSpPr>
            <p:cNvPr id="29" name="Group 17"/>
            <p:cNvGrpSpPr/>
            <p:nvPr/>
          </p:nvGrpSpPr>
          <p:grpSpPr>
            <a:xfrm>
              <a:off x="1562702" y="2731134"/>
              <a:ext cx="4897477" cy="3743385"/>
              <a:chOff x="54534" y="2327378"/>
              <a:chExt cx="4897477" cy="3743385"/>
            </a:xfrm>
          </p:grpSpPr>
          <p:pic>
            <p:nvPicPr>
              <p:cNvPr id="31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327378"/>
                <a:ext cx="3600450" cy="334327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848843" y="5670653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X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534" y="2350943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Y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2301593" y="5865983"/>
              <a:ext cx="1522019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 smtClean="0">
                  <a:latin typeface="Garamond" panose="02020404030301010803" pitchFamily="18" charset="0"/>
                </a:rPr>
                <a:t>From </a:t>
              </a:r>
              <a:r>
                <a:rPr lang="en-US" altLang="zh-CN" sz="1200" dirty="0" smtClean="0">
                  <a:latin typeface="Garamond" panose="02020404030301010803" pitchFamily="18" charset="0"/>
                </a:rPr>
                <a:t>ESL</a:t>
              </a:r>
              <a:endParaRPr lang="en-US" sz="1200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46" name="Group 29"/>
          <p:cNvGrpSpPr/>
          <p:nvPr/>
        </p:nvGrpSpPr>
        <p:grpSpPr>
          <a:xfrm>
            <a:off x="6346371" y="2480649"/>
            <a:ext cx="5431972" cy="3898380"/>
            <a:chOff x="6488975" y="2731134"/>
            <a:chExt cx="4838102" cy="3804440"/>
          </a:xfrm>
        </p:grpSpPr>
        <p:grpSp>
          <p:nvGrpSpPr>
            <p:cNvPr id="48" name="Group 30"/>
            <p:cNvGrpSpPr/>
            <p:nvPr/>
          </p:nvGrpSpPr>
          <p:grpSpPr>
            <a:xfrm>
              <a:off x="6488975" y="2731134"/>
              <a:ext cx="4838102" cy="3741410"/>
              <a:chOff x="4980807" y="2327378"/>
              <a:chExt cx="4838102" cy="3741410"/>
            </a:xfrm>
          </p:grpSpPr>
          <p:pic>
            <p:nvPicPr>
              <p:cNvPr id="56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8944" y="2327378"/>
                <a:ext cx="3638550" cy="3343275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8715741" y="5668678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X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80807" y="2348968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Y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55" name="Title 1"/>
            <p:cNvSpPr txBox="1">
              <a:spLocks/>
            </p:cNvSpPr>
            <p:nvPr/>
          </p:nvSpPr>
          <p:spPr>
            <a:xfrm>
              <a:off x="7128316" y="5865983"/>
              <a:ext cx="1522019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 smtClean="0">
                  <a:latin typeface="Garamond" panose="02020404030301010803" pitchFamily="18" charset="0"/>
                </a:rPr>
                <a:t>From </a:t>
              </a:r>
              <a:r>
                <a:rPr lang="en-US" altLang="zh-CN" sz="1200" dirty="0" smtClean="0">
                  <a:latin typeface="Garamond" panose="02020404030301010803" pitchFamily="18" charset="0"/>
                </a:rPr>
                <a:t>ESL</a:t>
              </a:r>
              <a:endParaRPr lang="en-US" sz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59" name="Title 1 2 1"/>
          <p:cNvSpPr txBox="1">
            <a:spLocks/>
          </p:cNvSpPr>
          <p:nvPr/>
        </p:nvSpPr>
        <p:spPr>
          <a:xfrm>
            <a:off x="63500" y="609600"/>
            <a:ext cx="12041414" cy="5867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例子：用传统机器学习模型，对非线性数据集进行分类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49404" y="1993495"/>
            <a:ext cx="3077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欠拟合：训练偏差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402286" y="197898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过拟合：预测方差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传统机器学习的问题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63500" y="468082"/>
            <a:ext cx="12041414" cy="61171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zh-CN" altLang="en-US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测试数据集上的泛化误差：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M</a:t>
            </a: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：反映模型的复杂程度</a:t>
            </a:r>
            <a:endParaRPr lang="en-US" altLang="zh-CN" sz="2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N</a:t>
            </a:r>
            <a:r>
              <a:rPr lang="zh-CN" altLang="en-US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：训练数据集的大小</a:t>
            </a:r>
            <a:endParaRPr lang="en-US" altLang="zh-CN" sz="2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l-GR" altLang="zh-CN" sz="2000" kern="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</a:rPr>
              <a:t>ε</a:t>
            </a:r>
            <a:r>
              <a:rPr lang="zh-CN" altLang="en-US" sz="2000" kern="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</a:rPr>
              <a:t>：对预测误差偏离训练误差多少的接受程度</a:t>
            </a:r>
            <a:endParaRPr lang="en-US" altLang="zh-CN" sz="2000" kern="0" dirty="0" smtClean="0">
              <a:solidFill>
                <a:srgbClr val="000000"/>
              </a:solidFill>
              <a:latin typeface="Cambria" pitchFamily="18" charset="0"/>
              <a:ea typeface="Cambria" pitchFamily="18" charset="0"/>
              <a:cs typeface="Times New Roman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FF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lvl="0"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FF0000"/>
                </a:solidFill>
                <a:latin typeface="Garamond" pitchFamily="18" charset="0"/>
                <a:ea typeface="+mn-ea"/>
                <a:cs typeface="Times New Roman"/>
              </a:rPr>
              <a:t>♥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32521"/>
              </p:ext>
            </p:extLst>
          </p:nvPr>
        </p:nvGraphicFramePr>
        <p:xfrm>
          <a:off x="526597" y="1149951"/>
          <a:ext cx="6941004" cy="188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5" name="Equation" r:id="rId4" imgW="4000320" imgH="1091880" progId="Equation.DSMT4">
                  <p:embed/>
                </p:oleObj>
              </mc:Choice>
              <mc:Fallback>
                <p:oleObj name="Equation" r:id="rId4" imgW="4000320" imgH="109188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97" y="1149951"/>
                        <a:ext cx="6941004" cy="188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C:\Users\MOZART~1\AppData\Local\Temp\snap_screen_201902250110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3" y="2433328"/>
            <a:ext cx="4987610" cy="34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7946571" y="1862805"/>
            <a:ext cx="2188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偏差</a:t>
            </a:r>
            <a:r>
              <a:rPr lang="en-US" altLang="zh-CN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-</a:t>
            </a:r>
            <a:r>
              <a:rPr lang="zh-CN" alt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方差权衡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pic>
        <p:nvPicPr>
          <p:cNvPr id="27" name="Picture 2" descr="C:\Users\MOZART~1\AppData\Local\Temp\snap_screen_2018101821013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76" y="5883405"/>
            <a:ext cx="5504871" cy="6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07;p32"/>
          <p:cNvSpPr/>
          <p:nvPr/>
        </p:nvSpPr>
        <p:spPr>
          <a:xfrm>
            <a:off x="7137814" y="2433328"/>
            <a:ext cx="1037358" cy="315570"/>
          </a:xfrm>
          <a:prstGeom prst="wedgeRectCallout">
            <a:avLst>
              <a:gd name="adj1" fmla="val -51800"/>
              <a:gd name="adj2" fmla="val 12556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altLang="en-US" sz="1400" b="1" i="0" u="none" strike="noStrike" cap="none" dirty="0" smtClean="0">
                <a:solidFill>
                  <a:srgbClr val="0000FF"/>
                </a:solidFill>
                <a:latin typeface="Georgia" pitchFamily="18" charset="0"/>
                <a:sym typeface="Arial"/>
              </a:rPr>
              <a:t>欠拟合</a:t>
            </a:r>
            <a:endParaRPr sz="1400" b="1" i="0" u="none" strike="noStrike" cap="none" dirty="0">
              <a:solidFill>
                <a:srgbClr val="0000FF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34" name="Google Shape;207;p32"/>
          <p:cNvSpPr/>
          <p:nvPr/>
        </p:nvSpPr>
        <p:spPr>
          <a:xfrm>
            <a:off x="9097243" y="2444783"/>
            <a:ext cx="1037358" cy="315570"/>
          </a:xfrm>
          <a:prstGeom prst="wedgeRectCallout">
            <a:avLst>
              <a:gd name="adj1" fmla="val 58384"/>
              <a:gd name="adj2" fmla="val 11521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CN" altLang="en-US" sz="1400" b="1" i="0" u="none" strike="noStrike" cap="none" dirty="0" smtClean="0">
                <a:solidFill>
                  <a:srgbClr val="FF0000"/>
                </a:solidFill>
                <a:latin typeface="Georgia" pitchFamily="18" charset="0"/>
                <a:sym typeface="Arial"/>
              </a:rPr>
              <a:t>过拟合</a:t>
            </a:r>
            <a:endParaRPr sz="1400" b="1" i="0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942176"/>
              </p:ext>
            </p:extLst>
          </p:nvPr>
        </p:nvGraphicFramePr>
        <p:xfrm>
          <a:off x="575355" y="5181147"/>
          <a:ext cx="354171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6" name="Equation" r:id="rId8" imgW="1854000" imgH="482400" progId="Equation.DSMT4">
                  <p:embed/>
                </p:oleObj>
              </mc:Choice>
              <mc:Fallback>
                <p:oleObj name="Equation" r:id="rId8" imgW="1854000" imgH="4824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55" y="5181147"/>
                        <a:ext cx="3541712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22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15.448"/>
  <p:tag name="LATEXADDIN" val="\documentclass{article}&#10;\usepackage{amsmath}&#10;\usepackage{amssymb}&#10;\usepackage{amsfonts}&#10;\pagestyle{empty}&#10;\usepackage{bm}&#10;\begin{document}&#10;&#10;$\bm{X}\in\mathbb{R}^d$&#10;&#10;&#10;\end{document}"/>
  <p:tag name="IGUANATEXSIZE" val="24"/>
  <p:tag name="IGUANATEXCURSOR" val="87"/>
  <p:tag name="TRANSPARENCY" val="True"/>
  <p:tag name="FILENAME" val=""/>
  <p:tag name="LATEXENGINEID" val="0"/>
  <p:tag name="TEMPFOLDER" val="c:\Temp2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002C77"/>
          </a:solidFill>
          <a:prstDash val="solid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54045</TotalTime>
  <Words>1361</Words>
  <Application>Microsoft Office PowerPoint</Application>
  <PresentationFormat>自定义</PresentationFormat>
  <Paragraphs>346</Paragraphs>
  <Slides>36</Slides>
  <Notes>36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knowledge_master1-3_theme</vt:lpstr>
      <vt:lpstr>Equation</vt:lpstr>
      <vt:lpstr>PowerPoint 演示文稿</vt:lpstr>
      <vt:lpstr>人机对弈：AlphaGo击败人类棋手，然后…</vt:lpstr>
      <vt:lpstr>百度面部识别AI在《最强大脑》中击败人类</vt:lpstr>
      <vt:lpstr>机器学习的应用</vt:lpstr>
      <vt:lpstr>机器是如何学习的？</vt:lpstr>
      <vt:lpstr>机器是如何学习的？</vt:lpstr>
      <vt:lpstr>机器学习：规范模式</vt:lpstr>
      <vt:lpstr>传统机器学习的问题</vt:lpstr>
      <vt:lpstr>传统机器学习的问题</vt:lpstr>
      <vt:lpstr>从传统机器学习到深度学习</vt:lpstr>
      <vt:lpstr>PowerPoint 演示文稿</vt:lpstr>
      <vt:lpstr>深度学习</vt:lpstr>
      <vt:lpstr>神经网络：激活函数</vt:lpstr>
      <vt:lpstr>神经网络：非线性激活函数</vt:lpstr>
      <vt:lpstr>神经网络：基本结构</vt:lpstr>
      <vt:lpstr>神经网络：深层神经网络</vt:lpstr>
      <vt:lpstr>神经网络：模型训练的基本流程</vt:lpstr>
      <vt:lpstr>神经网络：前向传递</vt:lpstr>
      <vt:lpstr>神经网络：反向传播</vt:lpstr>
      <vt:lpstr>神经网络：反向传播</vt:lpstr>
      <vt:lpstr>神经网络：快速总结</vt:lpstr>
      <vt:lpstr>PowerPoint 演示文稿</vt:lpstr>
      <vt:lpstr>神经网络：缺陷 I</vt:lpstr>
      <vt:lpstr>神经网络：缺陷 II</vt:lpstr>
      <vt:lpstr>神经网络：缺陷 III</vt:lpstr>
      <vt:lpstr>神经网络：缺陷 IV</vt:lpstr>
      <vt:lpstr>神经网络：缺陷 IV</vt:lpstr>
      <vt:lpstr>神经网络：缺陷 IV</vt:lpstr>
      <vt:lpstr>卷积神经网络</vt:lpstr>
      <vt:lpstr>卷积神经网络</vt:lpstr>
      <vt:lpstr>神经网络：其他模型</vt:lpstr>
      <vt:lpstr>PowerPoint 演示文稿</vt:lpstr>
      <vt:lpstr>神经网络：学术应用</vt:lpstr>
      <vt:lpstr>神经网络：实际应用</vt:lpstr>
      <vt:lpstr>机器学习与深度学习</vt:lpstr>
      <vt:lpstr>PowerPoint 演示文稿</vt:lpstr>
    </vt:vector>
  </TitlesOfParts>
  <Company>National University of Singapore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creator>Jin Chen</dc:creator>
  <cp:lastModifiedBy>yunkun zhao</cp:lastModifiedBy>
  <cp:revision>979</cp:revision>
  <dcterms:created xsi:type="dcterms:W3CDTF">2018-08-15T02:25:36Z</dcterms:created>
  <dcterms:modified xsi:type="dcterms:W3CDTF">2019-02-28T10:26:25Z</dcterms:modified>
</cp:coreProperties>
</file>